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77" r:id="rId2"/>
    <p:sldId id="325" r:id="rId3"/>
    <p:sldId id="361" r:id="rId4"/>
    <p:sldId id="357" r:id="rId5"/>
    <p:sldId id="362" r:id="rId6"/>
    <p:sldId id="358" r:id="rId7"/>
    <p:sldId id="327" r:id="rId8"/>
    <p:sldId id="326" r:id="rId9"/>
    <p:sldId id="342" r:id="rId10"/>
    <p:sldId id="328" r:id="rId11"/>
    <p:sldId id="330" r:id="rId12"/>
    <p:sldId id="363" r:id="rId13"/>
    <p:sldId id="337" r:id="rId14"/>
    <p:sldId id="333" r:id="rId15"/>
    <p:sldId id="334" r:id="rId16"/>
    <p:sldId id="338" r:id="rId17"/>
    <p:sldId id="346" r:id="rId18"/>
    <p:sldId id="339" r:id="rId19"/>
    <p:sldId id="340" r:id="rId20"/>
    <p:sldId id="348" r:id="rId21"/>
    <p:sldId id="359" r:id="rId22"/>
    <p:sldId id="354" r:id="rId23"/>
    <p:sldId id="352" r:id="rId24"/>
    <p:sldId id="350" r:id="rId25"/>
    <p:sldId id="353" r:id="rId26"/>
    <p:sldId id="372" r:id="rId27"/>
    <p:sldId id="347" r:id="rId28"/>
    <p:sldId id="283" r:id="rId29"/>
    <p:sldId id="280" r:id="rId30"/>
    <p:sldId id="349" r:id="rId31"/>
    <p:sldId id="344" r:id="rId32"/>
    <p:sldId id="343" r:id="rId33"/>
  </p:sldIdLst>
  <p:sldSz cx="12192000" cy="6858000"/>
  <p:notesSz cx="7010400" cy="92964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Helvetica" panose="020B0604020202020204" pitchFamily="34" charset="0"/>
      <p:regular r:id="rId42"/>
      <p:bold r:id="rId43"/>
      <p:italic r:id="rId44"/>
      <p:boldItalic r:id="rId45"/>
    </p:embeddedFont>
    <p:embeddedFont>
      <p:font typeface="굴림" panose="020B0600000101010101" pitchFamily="34" charset="-127"/>
      <p:regular r:id="rId4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Helvetica" panose="020B0604020202020204" pitchFamily="34" charset="0"/>
        <a:ea typeface="굴림" panose="020B0600000101010101" pitchFamily="34" charset="-127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Helvetica" panose="020B0604020202020204" pitchFamily="34" charset="0"/>
        <a:ea typeface="굴림" panose="020B0600000101010101" pitchFamily="34" charset="-127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Helvetica" panose="020B0604020202020204" pitchFamily="34" charset="0"/>
        <a:ea typeface="굴림" panose="020B0600000101010101" pitchFamily="34" charset="-127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Helvetica" panose="020B0604020202020204" pitchFamily="34" charset="0"/>
        <a:ea typeface="굴림" panose="020B0600000101010101" pitchFamily="34" charset="-127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Helvetica" panose="020B0604020202020204" pitchFamily="34" charset="0"/>
        <a:ea typeface="굴림" panose="020B0600000101010101" pitchFamily="34" charset="-127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Helvetica" panose="020B0604020202020204" pitchFamily="34" charset="0"/>
        <a:ea typeface="굴림" panose="020B0600000101010101" pitchFamily="34" charset="-127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Helvetica" panose="020B0604020202020204" pitchFamily="34" charset="0"/>
        <a:ea typeface="굴림" panose="020B0600000101010101" pitchFamily="34" charset="-127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Helvetica" panose="020B0604020202020204" pitchFamily="34" charset="0"/>
        <a:ea typeface="굴림" panose="020B0600000101010101" pitchFamily="34" charset="-127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Helvetica" panose="020B0604020202020204" pitchFamily="34" charset="0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9FF"/>
    <a:srgbClr val="FF0000"/>
    <a:srgbClr val="FF5050"/>
    <a:srgbClr val="4DF836"/>
    <a:srgbClr val="6CF959"/>
    <a:srgbClr val="00D00A"/>
    <a:srgbClr val="41BCDE"/>
    <a:srgbClr val="3BFFF6"/>
    <a:srgbClr val="3BD7AE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9" autoAdjust="0"/>
    <p:restoredTop sz="91073" autoAdjust="0"/>
  </p:normalViewPr>
  <p:slideViewPr>
    <p:cSldViewPr>
      <p:cViewPr varScale="1">
        <p:scale>
          <a:sx n="164" d="100"/>
          <a:sy n="164" d="100"/>
        </p:scale>
        <p:origin x="150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3" d="100"/>
          <a:sy n="143" d="100"/>
        </p:scale>
        <p:origin x="-4548" y="-9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latinLnBrk="1" hangingPunct="1">
              <a:lnSpc>
                <a:spcPct val="110000"/>
              </a:lnSpc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latinLnBrk="1" hangingPunct="1">
              <a:lnSpc>
                <a:spcPct val="110000"/>
              </a:lnSpc>
              <a:defRPr sz="1200"/>
            </a:lvl1pPr>
          </a:lstStyle>
          <a:p>
            <a:pPr>
              <a:defRPr/>
            </a:pPr>
            <a:fld id="{B2BFCAE1-42A4-450D-9738-A4D5480B92EC}" type="datetimeFigureOut">
              <a:rPr lang="en-US"/>
              <a:pPr>
                <a:defRPr/>
              </a:pPr>
              <a:t>7/29/2015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latinLnBrk="1" hangingPunct="1">
              <a:lnSpc>
                <a:spcPct val="110000"/>
              </a:lnSpc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lnSpc>
                <a:spcPct val="110000"/>
              </a:lnSpc>
              <a:defRPr sz="1200"/>
            </a:lvl1pPr>
          </a:lstStyle>
          <a:p>
            <a:pPr>
              <a:defRPr/>
            </a:pPr>
            <a:fld id="{905C1812-985D-4794-A1B3-D797BDACEB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595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lnSpc>
                <a:spcPct val="110000"/>
              </a:lnSpc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lnSpc>
                <a:spcPct val="110000"/>
              </a:lnSpc>
              <a:defRPr sz="1200"/>
            </a:lvl1pPr>
          </a:lstStyle>
          <a:p>
            <a:pPr>
              <a:defRPr/>
            </a:pPr>
            <a:fld id="{08C74F6D-54E5-4EE0-B33A-CA5D55B5D7A3}" type="datetimeFigureOut">
              <a:rPr lang="en-US"/>
              <a:pPr>
                <a:defRPr/>
              </a:pPr>
              <a:t>7/29/2015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lnSpc>
                <a:spcPct val="110000"/>
              </a:lnSpc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lnSpc>
                <a:spcPct val="110000"/>
              </a:lnSpc>
              <a:defRPr sz="1200"/>
            </a:lvl1pPr>
          </a:lstStyle>
          <a:p>
            <a:pPr>
              <a:defRPr/>
            </a:pPr>
            <a:fld id="{222B4472-616B-4B7B-9C2B-4DBFA8CC1C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08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맑은 고딕" panose="020B0503020000020004" pitchFamily="34" charset="-127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4DB6130-81EA-4EBC-AADA-8E52BDAD3310}" type="slidenum">
              <a:rPr lang="en-US" altLang="en-US" smtClean="0">
                <a:latin typeface="Helvetica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</a:pPr>
              <a:t>1</a:t>
            </a:fld>
            <a:endParaRPr lang="en-US" altLang="en-US" smtClean="0">
              <a:latin typeface="Helvetica" panose="020B0604020202020204" pitchFamily="34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174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089E558-49D3-4CEF-9AAA-BE75A8FD0368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98537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25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3907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731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299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89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480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97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맑은 고딕" panose="020B0503020000020004" pitchFamily="34" charset="-127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pPr>
              <a:spcBef>
                <a:spcPct val="0"/>
              </a:spcBef>
            </a:pPr>
            <a:fld id="{01B7A8C4-E96C-4F72-BA73-03C647E61028}" type="slidenum">
              <a:rPr lang="en-US" altLang="en-US" smtClean="0">
                <a:latin typeface="Helvetica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</a:pPr>
              <a:t>28</a:t>
            </a:fld>
            <a:endParaRPr lang="en-US" altLang="en-US" smtClean="0">
              <a:latin typeface="Helvetica" panose="020B0604020202020204" pitchFamily="34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178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맑은 고딕" panose="020B0503020000020004" pitchFamily="34" charset="-127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pPr>
              <a:spcBef>
                <a:spcPct val="0"/>
              </a:spcBef>
            </a:pPr>
            <a:fld id="{9F9BD827-57C9-437F-821D-931891C9719F}" type="slidenum">
              <a:rPr lang="en-US" altLang="en-US" smtClean="0">
                <a:latin typeface="Helvetica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</a:pPr>
              <a:t>29</a:t>
            </a:fld>
            <a:endParaRPr lang="en-US" altLang="en-US" smtClean="0">
              <a:latin typeface="Helvetica" panose="020B0604020202020204" pitchFamily="34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516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2884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165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672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43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85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57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02EF3EE-2F3A-4400-976B-6356530DE83C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61363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B4472-616B-4B7B-9C2B-4DBFA8CC1C5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03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700" y="6211888"/>
            <a:ext cx="161448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 userDrawn="1"/>
        </p:nvGrpSpPr>
        <p:grpSpPr bwMode="auto">
          <a:xfrm>
            <a:off x="3329045" y="276696"/>
            <a:ext cx="5587943" cy="1208088"/>
            <a:chOff x="1792345" y="1081993"/>
            <a:chExt cx="5587967" cy="1209562"/>
          </a:xfrm>
        </p:grpSpPr>
        <p:pic>
          <p:nvPicPr>
            <p:cNvPr id="6" name="Picture 9" descr="C:\Users\fyffe\Desktop\iccp.e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" r="79028"/>
            <a:stretch>
              <a:fillRect/>
            </a:stretch>
          </p:blipFill>
          <p:spPr bwMode="auto">
            <a:xfrm>
              <a:off x="1792345" y="1142999"/>
              <a:ext cx="1080655" cy="1079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9"/>
            <p:cNvSpPr txBox="1">
              <a:spLocks noChangeArrowheads="1"/>
            </p:cNvSpPr>
            <p:nvPr userDrawn="1"/>
          </p:nvSpPr>
          <p:spPr bwMode="auto">
            <a:xfrm>
              <a:off x="3071767" y="1081993"/>
              <a:ext cx="4308545" cy="1209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latinLnBrk="1" hangingPunct="1">
                <a:lnSpc>
                  <a:spcPct val="110000"/>
                </a:lnSpc>
              </a:pPr>
              <a:r>
                <a:rPr lang="en-US" altLang="en-US" sz="6600" dirty="0">
                  <a:solidFill>
                    <a:srgbClr val="41BC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ICCP 2015</a:t>
              </a:r>
            </a:p>
          </p:txBody>
        </p:sp>
      </p:grpSp>
      <p:grpSp>
        <p:nvGrpSpPr>
          <p:cNvPr id="8" name="Group 8"/>
          <p:cNvGrpSpPr>
            <a:grpSpLocks/>
          </p:cNvGrpSpPr>
          <p:nvPr userDrawn="1"/>
        </p:nvGrpSpPr>
        <p:grpSpPr bwMode="auto">
          <a:xfrm>
            <a:off x="9848755" y="6334512"/>
            <a:ext cx="1797146" cy="431415"/>
            <a:chOff x="2143291" y="1475038"/>
            <a:chExt cx="1795585" cy="430887"/>
          </a:xfrm>
        </p:grpSpPr>
        <p:pic>
          <p:nvPicPr>
            <p:cNvPr id="9" name="Picture 9" descr="C:\Users\fyffe\Desktop\iccp.e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" r="79028"/>
            <a:stretch>
              <a:fillRect/>
            </a:stretch>
          </p:blipFill>
          <p:spPr bwMode="auto">
            <a:xfrm>
              <a:off x="2143291" y="1493571"/>
              <a:ext cx="378765" cy="378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0"/>
            <p:cNvSpPr txBox="1">
              <a:spLocks noChangeArrowheads="1"/>
            </p:cNvSpPr>
            <p:nvPr userDrawn="1"/>
          </p:nvSpPr>
          <p:spPr bwMode="auto">
            <a:xfrm>
              <a:off x="2420092" y="1475038"/>
              <a:ext cx="151878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latinLnBrk="1" hangingPunct="1">
                <a:lnSpc>
                  <a:spcPct val="110000"/>
                </a:lnSpc>
              </a:pPr>
              <a:r>
                <a:rPr lang="en-US" altLang="en-US" sz="2000">
                  <a:solidFill>
                    <a:srgbClr val="41BC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ICCP 2015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84784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2924944"/>
            <a:ext cx="1036915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FCDB7-0662-4C89-8313-FCED1AD9C72F}" type="datetimeFigureOut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12CC4-46A1-4CFC-AE4E-F006F5692A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31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700" y="6211888"/>
            <a:ext cx="161448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C:\Users\fyffe\Desktop\iccp_backdrop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>
            <a:grpSpLocks/>
          </p:cNvGrpSpPr>
          <p:nvPr userDrawn="1"/>
        </p:nvGrpSpPr>
        <p:grpSpPr bwMode="auto">
          <a:xfrm>
            <a:off x="9848755" y="6334512"/>
            <a:ext cx="1797146" cy="431415"/>
            <a:chOff x="2143291" y="1475038"/>
            <a:chExt cx="1795585" cy="430887"/>
          </a:xfrm>
        </p:grpSpPr>
        <p:pic>
          <p:nvPicPr>
            <p:cNvPr id="7" name="Picture 9" descr="C:\Users\fyffe\Desktop\iccp.emf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" r="79028"/>
            <a:stretch>
              <a:fillRect/>
            </a:stretch>
          </p:blipFill>
          <p:spPr bwMode="auto">
            <a:xfrm>
              <a:off x="2143291" y="1493571"/>
              <a:ext cx="378765" cy="378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10"/>
            <p:cNvSpPr txBox="1">
              <a:spLocks noChangeArrowheads="1"/>
            </p:cNvSpPr>
            <p:nvPr userDrawn="1"/>
          </p:nvSpPr>
          <p:spPr bwMode="auto">
            <a:xfrm>
              <a:off x="2420092" y="1475038"/>
              <a:ext cx="151878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latinLnBrk="1" hangingPunct="1">
                <a:lnSpc>
                  <a:spcPct val="110000"/>
                </a:lnSpc>
              </a:pPr>
              <a:r>
                <a:rPr lang="en-US" altLang="en-US" sz="2000">
                  <a:solidFill>
                    <a:srgbClr val="41BC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ICCP 2015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16632"/>
            <a:ext cx="11089232" cy="1143000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697749"/>
          </a:xfrm>
        </p:spPr>
        <p:txBody>
          <a:bodyPr>
            <a:normAutofit/>
          </a:bodyPr>
          <a:lstStyle>
            <a:lvl1pPr marL="342860" indent="-342860" algn="l">
              <a:buClr>
                <a:srgbClr val="00B0F0"/>
              </a:buClr>
              <a:buFont typeface="Calibri" pitchFamily="34" charset="0"/>
              <a:buChar char="•"/>
              <a:defRPr sz="3600"/>
            </a:lvl1pPr>
            <a:lvl2pPr marL="742863" indent="-285717" algn="l">
              <a:buClr>
                <a:srgbClr val="00B0F0"/>
              </a:buClr>
              <a:buFont typeface="Calibri" pitchFamily="34" charset="0"/>
              <a:buChar char="•"/>
              <a:defRPr sz="3200"/>
            </a:lvl2pPr>
            <a:lvl3pPr marL="1142867" indent="-228573" algn="l">
              <a:buClr>
                <a:srgbClr val="00B0F0"/>
              </a:buClr>
              <a:buFont typeface="Calibri" pitchFamily="34" charset="0"/>
              <a:buChar char="•"/>
              <a:defRPr sz="2800"/>
            </a:lvl3pPr>
            <a:lvl4pPr marL="1600013" indent="-228573" algn="l">
              <a:buClr>
                <a:srgbClr val="00B0F0"/>
              </a:buClr>
              <a:buFont typeface="Calibri" pitchFamily="34" charset="0"/>
              <a:buChar char="•"/>
              <a:defRPr sz="2400"/>
            </a:lvl4pPr>
            <a:lvl5pPr marL="2057159" indent="-228573" algn="l">
              <a:buClr>
                <a:srgbClr val="00B0F0"/>
              </a:buClr>
              <a:buFont typeface="Calibri" pitchFamily="34" charset="0"/>
              <a:buChar char="•"/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3CA73-42D5-448A-BF27-84B223C37E00}" type="datetimeFigureOut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CBD05-7CA1-4357-9CEC-D15F4F522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634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700" y="6211888"/>
            <a:ext cx="161448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C:\Users\fyffe\Desktop\iccp_backdrop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>
            <a:grpSpLocks/>
          </p:cNvGrpSpPr>
          <p:nvPr userDrawn="1"/>
        </p:nvGrpSpPr>
        <p:grpSpPr bwMode="auto">
          <a:xfrm>
            <a:off x="9848755" y="6334512"/>
            <a:ext cx="1797146" cy="431415"/>
            <a:chOff x="2143291" y="1475038"/>
            <a:chExt cx="1795585" cy="430887"/>
          </a:xfrm>
        </p:grpSpPr>
        <p:pic>
          <p:nvPicPr>
            <p:cNvPr id="7" name="Picture 9" descr="C:\Users\fyffe\Desktop\iccp.emf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" r="79028"/>
            <a:stretch>
              <a:fillRect/>
            </a:stretch>
          </p:blipFill>
          <p:spPr bwMode="auto">
            <a:xfrm>
              <a:off x="2143291" y="1493571"/>
              <a:ext cx="378765" cy="378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10"/>
            <p:cNvSpPr txBox="1">
              <a:spLocks noChangeArrowheads="1"/>
            </p:cNvSpPr>
            <p:nvPr userDrawn="1"/>
          </p:nvSpPr>
          <p:spPr bwMode="auto">
            <a:xfrm>
              <a:off x="2420092" y="1475038"/>
              <a:ext cx="151878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latinLnBrk="1" hangingPunct="1">
                <a:lnSpc>
                  <a:spcPct val="110000"/>
                </a:lnSpc>
              </a:pPr>
              <a:r>
                <a:rPr lang="en-US" altLang="en-US" sz="2000">
                  <a:solidFill>
                    <a:srgbClr val="41BC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ICCP 2015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16632"/>
            <a:ext cx="11089232" cy="1143000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3CA73-42D5-448A-BF27-84B223C37E00}" type="datetimeFigureOut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CBD05-7CA1-4357-9CEC-D15F4F522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51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700" y="6211888"/>
            <a:ext cx="161448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>
            <a:grpSpLocks/>
          </p:cNvGrpSpPr>
          <p:nvPr userDrawn="1"/>
        </p:nvGrpSpPr>
        <p:grpSpPr bwMode="auto">
          <a:xfrm>
            <a:off x="9848755" y="6334512"/>
            <a:ext cx="1797146" cy="431415"/>
            <a:chOff x="2143291" y="1475038"/>
            <a:chExt cx="1795585" cy="430887"/>
          </a:xfrm>
        </p:grpSpPr>
        <p:pic>
          <p:nvPicPr>
            <p:cNvPr id="7" name="Picture 9" descr="C:\Users\fyffe\Desktop\iccp.e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" r="79028"/>
            <a:stretch>
              <a:fillRect/>
            </a:stretch>
          </p:blipFill>
          <p:spPr bwMode="auto">
            <a:xfrm>
              <a:off x="2143291" y="1493571"/>
              <a:ext cx="378765" cy="378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10"/>
            <p:cNvSpPr txBox="1">
              <a:spLocks noChangeArrowheads="1"/>
            </p:cNvSpPr>
            <p:nvPr userDrawn="1"/>
          </p:nvSpPr>
          <p:spPr bwMode="auto">
            <a:xfrm>
              <a:off x="2420092" y="1475038"/>
              <a:ext cx="151878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latinLnBrk="1" hangingPunct="1">
                <a:lnSpc>
                  <a:spcPct val="110000"/>
                </a:lnSpc>
              </a:pPr>
              <a:r>
                <a:rPr lang="en-US" altLang="en-US" sz="2000">
                  <a:solidFill>
                    <a:srgbClr val="41BC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ICCP 2015</a:t>
              </a:r>
            </a:p>
          </p:txBody>
        </p:sp>
      </p:grp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3CA73-42D5-448A-BF27-84B223C37E00}" type="datetimeFigureOut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CBD05-7CA1-4357-9CEC-D15F4F522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6778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29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116632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484784"/>
            <a:ext cx="1097280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l" eaLnBrk="1" latinLnBrk="1" hangingPunct="1">
              <a:lnSpc>
                <a:spcPct val="11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53A4061-C652-4972-AF25-BCF82CF121C4}" type="datetimeFigureOut">
              <a:rPr lang="en-US"/>
              <a:pPr>
                <a:defRPr/>
              </a:pPr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 eaLnBrk="1" latinLnBrk="1" hangingPunct="1">
              <a:lnSpc>
                <a:spcPct val="11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lnSpc>
                <a:spcPct val="110000"/>
              </a:lnSpc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9E55607-1C61-4499-BCC8-C5424FCE30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iming>
    <p:tnLst>
      <p:par>
        <p:cTn id="1" dur="indefinite" restart="never" nodeType="tmRoot"/>
      </p:par>
    </p:tnLst>
  </p:timing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맑은 고딕" pitchFamily="34" charset="-127"/>
        </a:defRPr>
      </a:lvl9pPr>
    </p:titleStyle>
    <p:bodyStyle>
      <a:lvl1pPr marL="341313" indent="-341313" algn="l" defTabSz="912813" rtl="0" eaLnBrk="0" fontAlgn="base" hangingPunct="0">
        <a:spcBef>
          <a:spcPct val="20000"/>
        </a:spcBef>
        <a:spcAft>
          <a:spcPct val="0"/>
        </a:spcAft>
        <a:buClr>
          <a:srgbClr val="00B0F0"/>
        </a:buClr>
        <a:buFont typeface="Calibri" panose="020F050202020403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eaLnBrk="0" fontAlgn="base" hangingPunct="0">
        <a:spcBef>
          <a:spcPct val="20000"/>
        </a:spcBef>
        <a:spcAft>
          <a:spcPct val="0"/>
        </a:spcAft>
        <a:buClr>
          <a:srgbClr val="00B0F0"/>
        </a:buClr>
        <a:buFont typeface="Calibri" panose="020F050202020403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0" fontAlgn="base" hangingPunct="0">
        <a:spcBef>
          <a:spcPct val="20000"/>
        </a:spcBef>
        <a:spcAft>
          <a:spcPct val="0"/>
        </a:spcAft>
        <a:buClr>
          <a:srgbClr val="00B0F0"/>
        </a:buClr>
        <a:buFont typeface="Calibri" panose="020F050202020403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0" fontAlgn="base" hangingPunct="0">
        <a:spcBef>
          <a:spcPct val="20000"/>
        </a:spcBef>
        <a:spcAft>
          <a:spcPct val="0"/>
        </a:spcAft>
        <a:buClr>
          <a:srgbClr val="00B0F0"/>
        </a:buClr>
        <a:buFont typeface="Calibri" panose="020F050202020403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0" fontAlgn="base" hangingPunct="0">
        <a:spcBef>
          <a:spcPct val="20000"/>
        </a:spcBef>
        <a:spcAft>
          <a:spcPct val="0"/>
        </a:spcAft>
        <a:buClr>
          <a:srgbClr val="00B0F0"/>
        </a:buClr>
        <a:buFont typeface="Calibri" panose="020F050202020403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61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6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59.png"/><Relationship Id="rId5" Type="http://schemas.openxmlformats.org/officeDocument/2006/relationships/tags" Target="../tags/tag15.xml"/><Relationship Id="rId10" Type="http://schemas.openxmlformats.org/officeDocument/2006/relationships/image" Target="../media/image58.png"/><Relationship Id="rId4" Type="http://schemas.openxmlformats.org/officeDocument/2006/relationships/tags" Target="../tags/tag14.xml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jpeg"/><Relationship Id="rId3" Type="http://schemas.openxmlformats.org/officeDocument/2006/relationships/tags" Target="../tags/tag19.xml"/><Relationship Id="rId7" Type="http://schemas.openxmlformats.org/officeDocument/2006/relationships/image" Target="../media/image63.png"/><Relationship Id="rId12" Type="http://schemas.microsoft.com/office/2007/relationships/hdphoto" Target="../media/hdphoto3.wdp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67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66.png"/><Relationship Id="rId4" Type="http://schemas.openxmlformats.org/officeDocument/2006/relationships/tags" Target="../tags/tag20.xml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2.wdp"/><Relationship Id="rId3" Type="http://schemas.openxmlformats.org/officeDocument/2006/relationships/tags" Target="../tags/tag23.xml"/><Relationship Id="rId7" Type="http://schemas.openxmlformats.org/officeDocument/2006/relationships/image" Target="../media/image70.png"/><Relationship Id="rId12" Type="http://schemas.openxmlformats.org/officeDocument/2006/relationships/image" Target="../media/image11.png"/><Relationship Id="rId2" Type="http://schemas.openxmlformats.org/officeDocument/2006/relationships/tags" Target="../tags/tag22.xml"/><Relationship Id="rId16" Type="http://schemas.openxmlformats.org/officeDocument/2006/relationships/image" Target="../media/image73.png"/><Relationship Id="rId1" Type="http://schemas.openxmlformats.org/officeDocument/2006/relationships/tags" Target="../tags/tag21.xml"/><Relationship Id="rId6" Type="http://schemas.openxmlformats.org/officeDocument/2006/relationships/image" Target="../media/image69.png"/><Relationship Id="rId11" Type="http://schemas.microsoft.com/office/2007/relationships/hdphoto" Target="../media/hdphoto1.wdp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72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1.jpeg"/><Relationship Id="rId1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pn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02.png"/><Relationship Id="rId5" Type="http://schemas.openxmlformats.org/officeDocument/2006/relationships/image" Target="../media/image101.jp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01.jpg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05.jp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image" Target="../media/image114.png"/><Relationship Id="rId7" Type="http://schemas.openxmlformats.org/officeDocument/2006/relationships/image" Target="../media/image118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10" Type="http://schemas.openxmlformats.org/officeDocument/2006/relationships/image" Target="../media/image121.jpeg"/><Relationship Id="rId4" Type="http://schemas.openxmlformats.org/officeDocument/2006/relationships/image" Target="../media/image115.jpeg"/><Relationship Id="rId9" Type="http://schemas.openxmlformats.org/officeDocument/2006/relationships/image" Target="../media/image1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ags" Target="../tags/tag3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tags" Target="../tags/tag5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tags" Target="../tags/tag4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8.xml"/><Relationship Id="rId7" Type="http://schemas.openxmlformats.org/officeDocument/2006/relationships/image" Target="../media/image2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914400" y="3861048"/>
            <a:ext cx="10363200" cy="1224136"/>
          </a:xfrm>
        </p:spPr>
        <p:txBody>
          <a:bodyPr/>
          <a:lstStyle/>
          <a:p>
            <a:pPr eaLnBrk="1" hangingPunct="1"/>
            <a:r>
              <a:rPr lang="en-US" altLang="ko-KR" sz="3200" b="1" dirty="0" smtClean="0"/>
              <a:t>Single-Shot Reflectance Measurement</a:t>
            </a:r>
            <a:br>
              <a:rPr lang="en-US" altLang="ko-KR" sz="3200" b="1" dirty="0" smtClean="0"/>
            </a:br>
            <a:r>
              <a:rPr lang="en-US" altLang="ko-KR" sz="3200" b="1" dirty="0" smtClean="0"/>
              <a:t>from Polarized Color Gradient Illumination</a:t>
            </a:r>
            <a:endParaRPr lang="en-US" altLang="en-US" sz="3200" dirty="0" smtClean="0">
              <a:ea typeface="맑은 고딕" panose="020B0503020000020004" pitchFamily="34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5157192"/>
            <a:ext cx="10369152" cy="1008112"/>
          </a:xfrm>
        </p:spPr>
        <p:txBody>
          <a:bodyPr rtlCol="0">
            <a:normAutofit fontScale="92500" lnSpcReduction="10000"/>
          </a:bodyPr>
          <a:lstStyle/>
          <a:p>
            <a:pPr defTabSz="914293" eaLnBrk="1" fontAlgn="auto" hangingPunct="1">
              <a:spcAft>
                <a:spcPts val="0"/>
              </a:spcAft>
              <a:defRPr/>
            </a:pPr>
            <a:r>
              <a:rPr lang="en-US" altLang="ko-KR" dirty="0" smtClean="0">
                <a:solidFill>
                  <a:srgbClr val="41BCDE"/>
                </a:solidFill>
              </a:rPr>
              <a:t>Graham Fyffe      Paul Debevec</a:t>
            </a:r>
          </a:p>
          <a:p>
            <a:pPr defTabSz="914293" eaLnBrk="1" fontAlgn="auto" hangingPunct="1">
              <a:spcAft>
                <a:spcPts val="0"/>
              </a:spcAft>
              <a:defRPr/>
            </a:pPr>
            <a:r>
              <a:rPr lang="en-US" altLang="ko-KR" sz="2800" dirty="0">
                <a:solidFill>
                  <a:srgbClr val="41BCDE"/>
                </a:solidFill>
              </a:rPr>
              <a:t>USC Institute for Creative Technologies</a:t>
            </a:r>
            <a:endParaRPr lang="en-US" dirty="0" smtClean="0">
              <a:solidFill>
                <a:srgbClr val="41BCD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632" y="1501136"/>
            <a:ext cx="1602120" cy="2405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664" y="1501136"/>
            <a:ext cx="1601071" cy="2403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6650" y="1502711"/>
            <a:ext cx="2403686" cy="2403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맑은 고딕" panose="020B0503020000020004" pitchFamily="34" charset="-127"/>
              </a:rPr>
              <a:t>Color Gradients </a:t>
            </a:r>
            <a:r>
              <a:rPr lang="en-US" altLang="en-US" sz="3200" dirty="0" smtClean="0">
                <a:ea typeface="맑은 고딕" panose="020B0503020000020004" pitchFamily="34" charset="-127"/>
              </a:rPr>
              <a:t>[Fyffe2012]</a:t>
            </a:r>
            <a:endParaRPr lang="en-US" altLang="en-US" dirty="0" smtClean="0">
              <a:ea typeface="맑은 고딕" panose="020B0503020000020004" pitchFamily="34" charset="-127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4294967295"/>
          </p:nvPr>
        </p:nvSpPr>
        <p:spPr>
          <a:xfrm>
            <a:off x="0" y="1484313"/>
            <a:ext cx="10972800" cy="4699000"/>
          </a:xfrm>
        </p:spPr>
        <p:txBody>
          <a:bodyPr/>
          <a:lstStyle/>
          <a:p>
            <a:pPr marL="341313" indent="-341313"/>
            <a:endParaRPr lang="en-US" altLang="en-US" dirty="0" smtClean="0">
              <a:ea typeface="맑은 고딕" panose="020B0503020000020004" pitchFamily="34" charset="-127"/>
            </a:endParaRPr>
          </a:p>
          <a:p>
            <a:pPr marL="341313" indent="-341313"/>
            <a:endParaRPr lang="en-US" altLang="en-US" dirty="0" smtClean="0">
              <a:ea typeface="맑은 고딕" panose="020B0503020000020004" pitchFamily="34" charset="-127"/>
            </a:endParaRPr>
          </a:p>
        </p:txBody>
      </p:sp>
      <p:pic>
        <p:nvPicPr>
          <p:cNvPr id="11268" name="Picture 6" descr="cat_two_photos_ful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4" t="506" r="474" b="506"/>
          <a:stretch/>
        </p:blipFill>
        <p:spPr bwMode="auto">
          <a:xfrm>
            <a:off x="3334306" y="1313974"/>
            <a:ext cx="2699216" cy="269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7" descr="cat_two_photos_gra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4" t="506" r="474" b="506"/>
          <a:stretch/>
        </p:blipFill>
        <p:spPr bwMode="auto">
          <a:xfrm>
            <a:off x="6109018" y="1313974"/>
            <a:ext cx="2699216" cy="269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at_two_photos_rati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2" t="833" r="802" b="833"/>
          <a:stretch/>
        </p:blipFill>
        <p:spPr bwMode="auto">
          <a:xfrm>
            <a:off x="6109018" y="4096604"/>
            <a:ext cx="2699216" cy="269748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at_rgb_exponen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4" t="506" r="474" b="506"/>
          <a:stretch/>
        </p:blipFill>
        <p:spPr bwMode="auto">
          <a:xfrm>
            <a:off x="3334306" y="4096604"/>
            <a:ext cx="2699216" cy="269748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1723956" y="2401104"/>
            <a:ext cx="269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full white</a:t>
            </a:r>
            <a:endParaRPr lang="en-US" sz="28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7721104" y="2400849"/>
            <a:ext cx="269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color gradient</a:t>
            </a:r>
            <a:endParaRPr lang="en-US" sz="28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1723956" y="5183734"/>
            <a:ext cx="269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cosine exponent</a:t>
            </a:r>
            <a:endParaRPr lang="en-US" sz="2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721104" y="5183479"/>
            <a:ext cx="269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cosine lobe axis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맑은 고딕" panose="020B0503020000020004" pitchFamily="34" charset="-127"/>
              </a:rPr>
              <a:t>Idea: Simultaneous Polarized Color Gradients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7214592" cy="4697749"/>
          </a:xfrm>
        </p:spPr>
        <p:txBody>
          <a:bodyPr>
            <a:normAutofit lnSpcReduction="10000"/>
          </a:bodyPr>
          <a:lstStyle/>
          <a:p>
            <a:pPr marL="341313" indent="-341313"/>
            <a:r>
              <a:rPr lang="en-US" altLang="en-US" dirty="0" smtClean="0">
                <a:ea typeface="맑은 고딕" panose="020B0503020000020004" pitchFamily="34" charset="-127"/>
              </a:rPr>
              <a:t>Illuminate subject with a color gradient polarized horizontally and an opposite color gradient polarized vertically, </a:t>
            </a:r>
            <a:r>
              <a:rPr lang="en-US" altLang="en-US" i="1" dirty="0" smtClean="0">
                <a:ea typeface="맑은 고딕" panose="020B0503020000020004" pitchFamily="34" charset="-127"/>
              </a:rPr>
              <a:t>at the same time</a:t>
            </a:r>
            <a:r>
              <a:rPr lang="en-US" altLang="en-US" dirty="0" smtClean="0">
                <a:ea typeface="맑은 고딕" panose="020B0503020000020004" pitchFamily="34" charset="-127"/>
              </a:rPr>
              <a:t>.</a:t>
            </a:r>
          </a:p>
          <a:p>
            <a:pPr marL="341313" indent="-341313"/>
            <a:endParaRPr lang="en-US" altLang="en-US" dirty="0" smtClean="0">
              <a:ea typeface="맑은 고딕" panose="020B0503020000020004" pitchFamily="34" charset="-127"/>
            </a:endParaRPr>
          </a:p>
          <a:p>
            <a:pPr marL="341313" indent="-341313"/>
            <a:r>
              <a:rPr lang="en-US" altLang="en-US" dirty="0" smtClean="0">
                <a:ea typeface="맑은 고딕" panose="020B0503020000020004" pitchFamily="34" charset="-127"/>
              </a:rPr>
              <a:t>Take a photo with a horizontally polarized camera, and a vertically polarized camera, </a:t>
            </a:r>
            <a:r>
              <a:rPr lang="en-US" altLang="en-US" i="1" dirty="0" smtClean="0">
                <a:ea typeface="맑은 고딕" panose="020B0503020000020004" pitchFamily="34" charset="-127"/>
              </a:rPr>
              <a:t>at the same time</a:t>
            </a:r>
            <a:r>
              <a:rPr lang="en-US" altLang="en-US" dirty="0" smtClean="0">
                <a:ea typeface="맑은 고딕" panose="020B0503020000020004" pitchFamily="34" charset="-127"/>
              </a:rPr>
              <a:t>.</a:t>
            </a:r>
          </a:p>
          <a:p>
            <a:pPr marL="341313" indent="-341313"/>
            <a:endParaRPr lang="en-US" altLang="en-US" dirty="0" smtClean="0">
              <a:ea typeface="맑은 고딕" panose="020B0503020000020004" pitchFamily="34" charset="-127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176377" y="4077072"/>
            <a:ext cx="3465183" cy="1941428"/>
            <a:chOff x="8176377" y="4077072"/>
            <a:chExt cx="3465183" cy="1941428"/>
          </a:xfrm>
        </p:grpSpPr>
        <p:grpSp>
          <p:nvGrpSpPr>
            <p:cNvPr id="14" name="Group 13"/>
            <p:cNvGrpSpPr/>
            <p:nvPr/>
          </p:nvGrpSpPr>
          <p:grpSpPr>
            <a:xfrm>
              <a:off x="8176377" y="4077072"/>
              <a:ext cx="1654506" cy="1641398"/>
              <a:chOff x="8112224" y="4158208"/>
              <a:chExt cx="1152128" cy="1143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8112224" y="4869160"/>
                <a:ext cx="432048" cy="4320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8544272" y="4941168"/>
                <a:ext cx="144016" cy="2880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8832304" y="4158208"/>
                <a:ext cx="432048" cy="4320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906858" y="4590256"/>
                <a:ext cx="285486" cy="1348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8832304" y="4869160"/>
                <a:ext cx="432048" cy="432048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ectangle 4"/>
              <p:cNvSpPr/>
              <p:nvPr/>
            </p:nvSpPr>
            <p:spPr>
              <a:xfrm>
                <a:off x="8832304" y="4869160"/>
                <a:ext cx="432048" cy="4320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8832304" y="4797152"/>
                <a:ext cx="432048" cy="0"/>
              </a:xfrm>
              <a:prstGeom prst="line">
                <a:avLst/>
              </a:prstGeom>
              <a:ln w="25400" cmpd="sng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760296" y="4869160"/>
                <a:ext cx="0" cy="43204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Smiley Face 15"/>
            <p:cNvSpPr/>
            <p:nvPr/>
          </p:nvSpPr>
          <p:spPr>
            <a:xfrm>
              <a:off x="10417424" y="4794364"/>
              <a:ext cx="1224136" cy="1224136"/>
            </a:xfrm>
            <a:prstGeom prst="smileyFac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25400" cap="rnd" cmpd="sng">
              <a:solidFill>
                <a:schemeClr val="tx1"/>
              </a:solidFill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89" y="1440796"/>
            <a:ext cx="2403687" cy="2403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2" y="0"/>
            <a:ext cx="10292936" cy="6858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94157" y="2181319"/>
            <a:ext cx="3275675" cy="2403687"/>
            <a:chOff x="4894157" y="2181319"/>
            <a:chExt cx="3275675" cy="24036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157" y="2181319"/>
              <a:ext cx="2403687" cy="2403687"/>
            </a:xfrm>
            <a:prstGeom prst="rect">
              <a:avLst/>
            </a:prstGeom>
            <a:ln w="25400">
              <a:solidFill>
                <a:srgbClr val="00B0F0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7953808" y="2615312"/>
              <a:ext cx="216024" cy="216024"/>
            </a:xfrm>
            <a:prstGeom prst="rect">
              <a:avLst/>
            </a:prstGeom>
            <a:noFill/>
            <a:ln>
              <a:solidFill>
                <a:srgbClr val="00B0F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297844" y="2181319"/>
              <a:ext cx="871988" cy="433993"/>
            </a:xfrm>
            <a:prstGeom prst="line">
              <a:avLst/>
            </a:prstGeom>
            <a:ln w="2540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297844" y="2831336"/>
              <a:ext cx="871988" cy="1753670"/>
            </a:xfrm>
            <a:prstGeom prst="line">
              <a:avLst/>
            </a:prstGeom>
            <a:ln w="2540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>
            <a:spLocks noChangeAspect="1"/>
          </p:cNvSpPr>
          <p:nvPr/>
        </p:nvSpPr>
        <p:spPr>
          <a:xfrm>
            <a:off x="1752600" y="-914400"/>
            <a:ext cx="8686800" cy="868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맑은 고딕" panose="020B0503020000020004" pitchFamily="34" charset="-127"/>
              </a:rPr>
              <a:t>Define Lighting and Pixel Values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76" y="2330835"/>
            <a:ext cx="8995982" cy="2944654"/>
          </a:xfrm>
          <a:prstGeom prst="rect">
            <a:avLst/>
          </a:prstGeom>
        </p:spPr>
      </p:pic>
      <p:pic>
        <p:nvPicPr>
          <p:cNvPr id="13316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714" y="1649334"/>
            <a:ext cx="1840390" cy="183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714" y="4174186"/>
            <a:ext cx="1840390" cy="184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9"/>
          <a:stretch/>
        </p:blipFill>
        <p:spPr>
          <a:xfrm>
            <a:off x="9575942" y="3987957"/>
            <a:ext cx="2011680" cy="2212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942" y="1462049"/>
            <a:ext cx="2011680" cy="221284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76120" y="2204864"/>
            <a:ext cx="2299238" cy="3312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맑은 고딕" panose="020B0503020000020004" pitchFamily="34" charset="-127"/>
              </a:rPr>
              <a:t>Polarization Lighting Model</a:t>
            </a:r>
          </a:p>
        </p:txBody>
      </p:sp>
      <p:pic>
        <p:nvPicPr>
          <p:cNvPr id="14339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334" y="1729482"/>
            <a:ext cx="1012507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58" name="Group 14357"/>
          <p:cNvGrpSpPr/>
          <p:nvPr/>
        </p:nvGrpSpPr>
        <p:grpSpPr>
          <a:xfrm>
            <a:off x="3128421" y="1230896"/>
            <a:ext cx="3759667" cy="829952"/>
            <a:chOff x="3128421" y="1230896"/>
            <a:chExt cx="3759667" cy="829952"/>
          </a:xfrm>
        </p:grpSpPr>
        <p:sp>
          <p:nvSpPr>
            <p:cNvPr id="14340" name="TextBox 18"/>
            <p:cNvSpPr txBox="1">
              <a:spLocks noChangeArrowheads="1"/>
            </p:cNvSpPr>
            <p:nvPr/>
          </p:nvSpPr>
          <p:spPr bwMode="auto">
            <a:xfrm>
              <a:off x="3128421" y="1230896"/>
              <a:ext cx="3759667" cy="478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9" tIns="45714" rIns="91429" bIns="45714">
              <a:spAutoFit/>
            </a:bodyPr>
            <a:lstStyle>
              <a:lvl1pPr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1pPr>
              <a:lvl2pPr marL="742950" indent="-28575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2pPr>
              <a:lvl3pPr marL="11430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3pPr>
              <a:lvl4pPr marL="16002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4pPr>
              <a:lvl5pPr marL="20574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>
                  <a:srgbClr val="800080"/>
                </a:buClr>
                <a:buFontTx/>
                <a:buNone/>
              </a:pPr>
              <a:r>
                <a:rPr lang="en-US" altLang="en-US" dirty="0" smtClean="0">
                  <a:solidFill>
                    <a:srgbClr val="00B0F0"/>
                  </a:solidFill>
                  <a:latin typeface="+mn-lt"/>
                  <a:ea typeface="굴림" panose="020B0600000101010101" pitchFamily="34" charset="-127"/>
                </a:rPr>
                <a:t>multiple scattering</a:t>
              </a:r>
              <a:endParaRPr lang="en-US" altLang="en-US" dirty="0">
                <a:solidFill>
                  <a:srgbClr val="00B0F0"/>
                </a:solidFill>
                <a:latin typeface="+mn-lt"/>
                <a:ea typeface="굴림" panose="020B0600000101010101" pitchFamily="34" charset="-127"/>
              </a:endParaRPr>
            </a:p>
          </p:txBody>
        </p:sp>
        <p:cxnSp>
          <p:nvCxnSpPr>
            <p:cNvPr id="14341" name="Straight Arrow Connector 20"/>
            <p:cNvCxnSpPr>
              <a:cxnSpLocks noChangeShapeType="1"/>
            </p:cNvCxnSpPr>
            <p:nvPr/>
          </p:nvCxnSpPr>
          <p:spPr bwMode="auto">
            <a:xfrm flipH="1">
              <a:off x="3251832" y="1628800"/>
              <a:ext cx="288032" cy="432048"/>
            </a:xfrm>
            <a:prstGeom prst="straightConnector1">
              <a:avLst/>
            </a:prstGeom>
            <a:noFill/>
            <a:ln w="25400" algn="ctr">
              <a:solidFill>
                <a:srgbClr val="00B0F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57" name="Group 14356"/>
          <p:cNvGrpSpPr/>
          <p:nvPr/>
        </p:nvGrpSpPr>
        <p:grpSpPr>
          <a:xfrm>
            <a:off x="695400" y="2420888"/>
            <a:ext cx="798354" cy="906224"/>
            <a:chOff x="695400" y="2420888"/>
            <a:chExt cx="798354" cy="906224"/>
          </a:xfrm>
        </p:grpSpPr>
        <p:cxnSp>
          <p:nvCxnSpPr>
            <p:cNvPr id="21" name="Straight Arrow Connector 20"/>
            <p:cNvCxnSpPr>
              <a:cxnSpLocks noChangeShapeType="1"/>
            </p:cNvCxnSpPr>
            <p:nvPr/>
          </p:nvCxnSpPr>
          <p:spPr bwMode="auto">
            <a:xfrm flipV="1">
              <a:off x="1161262" y="2420888"/>
              <a:ext cx="164282" cy="499710"/>
            </a:xfrm>
            <a:prstGeom prst="straightConnector1">
              <a:avLst/>
            </a:prstGeom>
            <a:noFill/>
            <a:ln w="25400" algn="ctr">
              <a:solidFill>
                <a:srgbClr val="00B0F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24" name="Picture 2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400" y="2941266"/>
              <a:ext cx="165310" cy="23544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3472" y="3024519"/>
              <a:ext cx="150282" cy="150282"/>
            </a:xfrm>
            <a:prstGeom prst="rect">
              <a:avLst/>
            </a:prstGeom>
          </p:spPr>
        </p:pic>
        <p:sp>
          <p:nvSpPr>
            <p:cNvPr id="30" name="TextBox 18"/>
            <p:cNvSpPr txBox="1">
              <a:spLocks noChangeArrowheads="1"/>
            </p:cNvSpPr>
            <p:nvPr/>
          </p:nvSpPr>
          <p:spPr bwMode="auto">
            <a:xfrm>
              <a:off x="878782" y="2828526"/>
              <a:ext cx="536698" cy="498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9" tIns="45714" rIns="91429" bIns="45714">
              <a:spAutoFit/>
            </a:bodyPr>
            <a:lstStyle>
              <a:lvl1pPr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1pPr>
              <a:lvl2pPr marL="742950" indent="-28575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2pPr>
              <a:lvl3pPr marL="11430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3pPr>
              <a:lvl4pPr marL="16002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4pPr>
              <a:lvl5pPr marL="20574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>
                  <a:srgbClr val="800080"/>
                </a:buClr>
                <a:buFontTx/>
                <a:buNone/>
              </a:pPr>
              <a:r>
                <a:rPr lang="en-US" altLang="en-US" dirty="0" smtClean="0">
                  <a:solidFill>
                    <a:srgbClr val="00B0F0"/>
                  </a:solidFill>
                  <a:latin typeface="+mn-lt"/>
                  <a:ea typeface="굴림" panose="020B0600000101010101" pitchFamily="34" charset="-127"/>
                </a:rPr>
                <a:t>or</a:t>
              </a:r>
              <a:endParaRPr lang="en-US" altLang="en-US" dirty="0">
                <a:solidFill>
                  <a:srgbClr val="00B0F0"/>
                </a:solidFill>
                <a:latin typeface="+mn-lt"/>
                <a:ea typeface="굴림" panose="020B0600000101010101" pitchFamily="34" charset="-127"/>
              </a:endParaRPr>
            </a:p>
          </p:txBody>
        </p:sp>
      </p:grpSp>
      <p:grpSp>
        <p:nvGrpSpPr>
          <p:cNvPr id="14359" name="Group 14358"/>
          <p:cNvGrpSpPr/>
          <p:nvPr/>
        </p:nvGrpSpPr>
        <p:grpSpPr>
          <a:xfrm>
            <a:off x="7500304" y="1230896"/>
            <a:ext cx="2448272" cy="757944"/>
            <a:chOff x="7500304" y="1230896"/>
            <a:chExt cx="2448272" cy="757944"/>
          </a:xfrm>
        </p:grpSpPr>
        <p:sp>
          <p:nvSpPr>
            <p:cNvPr id="31" name="TextBox 18"/>
            <p:cNvSpPr txBox="1">
              <a:spLocks noChangeArrowheads="1"/>
            </p:cNvSpPr>
            <p:nvPr/>
          </p:nvSpPr>
          <p:spPr bwMode="auto">
            <a:xfrm>
              <a:off x="7500304" y="1230896"/>
              <a:ext cx="2448272" cy="498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9" tIns="45714" rIns="91429" bIns="45714">
              <a:spAutoFit/>
            </a:bodyPr>
            <a:lstStyle>
              <a:lvl1pPr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1pPr>
              <a:lvl2pPr marL="742950" indent="-28575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2pPr>
              <a:lvl3pPr marL="11430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3pPr>
              <a:lvl4pPr marL="16002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4pPr>
              <a:lvl5pPr marL="20574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>
                  <a:srgbClr val="800080"/>
                </a:buClr>
                <a:buFontTx/>
                <a:buNone/>
              </a:pPr>
              <a:r>
                <a:rPr lang="en-US" altLang="en-US" dirty="0">
                  <a:solidFill>
                    <a:srgbClr val="00B0F0"/>
                  </a:solidFill>
                  <a:latin typeface="+mn-lt"/>
                  <a:ea typeface="굴림" panose="020B0600000101010101" pitchFamily="34" charset="-127"/>
                </a:rPr>
                <a:t>s</a:t>
              </a:r>
              <a:r>
                <a:rPr lang="en-US" altLang="en-US" dirty="0" smtClean="0">
                  <a:solidFill>
                    <a:srgbClr val="00B0F0"/>
                  </a:solidFill>
                  <a:latin typeface="+mn-lt"/>
                  <a:ea typeface="굴림" panose="020B0600000101010101" pitchFamily="34" charset="-127"/>
                </a:rPr>
                <a:t>ingle scattering</a:t>
              </a:r>
              <a:endParaRPr lang="en-US" altLang="en-US" dirty="0">
                <a:solidFill>
                  <a:srgbClr val="00B0F0"/>
                </a:solidFill>
                <a:latin typeface="+mn-lt"/>
                <a:ea typeface="굴림" panose="020B0600000101010101" pitchFamily="34" charset="-127"/>
              </a:endParaRPr>
            </a:p>
          </p:txBody>
        </p:sp>
        <p:cxnSp>
          <p:nvCxnSpPr>
            <p:cNvPr id="32" name="Straight Arrow Connector 20"/>
            <p:cNvCxnSpPr>
              <a:cxnSpLocks noChangeShapeType="1"/>
            </p:cNvCxnSpPr>
            <p:nvPr/>
          </p:nvCxnSpPr>
          <p:spPr bwMode="auto">
            <a:xfrm>
              <a:off x="8580424" y="1628800"/>
              <a:ext cx="216024" cy="360040"/>
            </a:xfrm>
            <a:prstGeom prst="straightConnector1">
              <a:avLst/>
            </a:prstGeom>
            <a:noFill/>
            <a:ln w="25400" algn="ctr">
              <a:solidFill>
                <a:srgbClr val="00B0F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60" name="Group 14359"/>
          <p:cNvGrpSpPr/>
          <p:nvPr/>
        </p:nvGrpSpPr>
        <p:grpSpPr>
          <a:xfrm>
            <a:off x="1038719" y="3458880"/>
            <a:ext cx="1528889" cy="762208"/>
            <a:chOff x="1038719" y="3458880"/>
            <a:chExt cx="1528889" cy="762208"/>
          </a:xfrm>
        </p:grpSpPr>
        <p:sp>
          <p:nvSpPr>
            <p:cNvPr id="42" name="TextBox 18"/>
            <p:cNvSpPr txBox="1">
              <a:spLocks noChangeArrowheads="1"/>
            </p:cNvSpPr>
            <p:nvPr/>
          </p:nvSpPr>
          <p:spPr bwMode="auto">
            <a:xfrm>
              <a:off x="1038719" y="3722502"/>
              <a:ext cx="1360969" cy="498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9" tIns="45714" rIns="91429" bIns="45714">
              <a:spAutoFit/>
            </a:bodyPr>
            <a:lstStyle>
              <a:lvl1pPr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1pPr>
              <a:lvl2pPr marL="742950" indent="-28575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2pPr>
              <a:lvl3pPr marL="11430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3pPr>
              <a:lvl4pPr marL="16002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4pPr>
              <a:lvl5pPr marL="20574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>
                  <a:srgbClr val="800080"/>
                </a:buClr>
                <a:buFontTx/>
                <a:buNone/>
              </a:pPr>
              <a:r>
                <a:rPr lang="en-US" altLang="en-US" dirty="0" smtClean="0">
                  <a:solidFill>
                    <a:srgbClr val="00B0F0"/>
                  </a:solidFill>
                  <a:latin typeface="+mn-lt"/>
                  <a:ea typeface="굴림" panose="020B0600000101010101" pitchFamily="34" charset="-127"/>
                </a:rPr>
                <a:t>specular</a:t>
              </a:r>
              <a:endParaRPr lang="en-US" altLang="en-US" dirty="0">
                <a:solidFill>
                  <a:srgbClr val="00B0F0"/>
                </a:solidFill>
                <a:latin typeface="+mn-lt"/>
                <a:ea typeface="굴림" panose="020B0600000101010101" pitchFamily="34" charset="-127"/>
              </a:endParaRPr>
            </a:p>
          </p:txBody>
        </p:sp>
        <p:cxnSp>
          <p:nvCxnSpPr>
            <p:cNvPr id="43" name="Straight Arrow Connector 20"/>
            <p:cNvCxnSpPr>
              <a:cxnSpLocks noChangeShapeType="1"/>
            </p:cNvCxnSpPr>
            <p:nvPr/>
          </p:nvCxnSpPr>
          <p:spPr bwMode="auto">
            <a:xfrm flipV="1">
              <a:off x="2063552" y="3458880"/>
              <a:ext cx="504056" cy="360040"/>
            </a:xfrm>
            <a:prstGeom prst="straightConnector1">
              <a:avLst/>
            </a:prstGeom>
            <a:noFill/>
            <a:ln w="25400" algn="ctr">
              <a:solidFill>
                <a:srgbClr val="00B0F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61" name="Group 14360"/>
          <p:cNvGrpSpPr/>
          <p:nvPr/>
        </p:nvGrpSpPr>
        <p:grpSpPr>
          <a:xfrm>
            <a:off x="551892" y="3501008"/>
            <a:ext cx="2987972" cy="2403298"/>
            <a:chOff x="551892" y="3501008"/>
            <a:chExt cx="2987972" cy="2403298"/>
          </a:xfrm>
        </p:grpSpPr>
        <p:pic>
          <p:nvPicPr>
            <p:cNvPr id="14348" name="Picture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892" y="5026465"/>
              <a:ext cx="2118724" cy="87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18"/>
            <p:cNvSpPr txBox="1">
              <a:spLocks noChangeArrowheads="1"/>
            </p:cNvSpPr>
            <p:nvPr/>
          </p:nvSpPr>
          <p:spPr bwMode="auto">
            <a:xfrm>
              <a:off x="551892" y="4513483"/>
              <a:ext cx="2987972" cy="498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9" tIns="45714" rIns="91429" bIns="45714">
              <a:spAutoFit/>
            </a:bodyPr>
            <a:lstStyle>
              <a:lvl1pPr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1pPr>
              <a:lvl2pPr marL="742950" indent="-28575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2pPr>
              <a:lvl3pPr marL="11430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3pPr>
              <a:lvl4pPr marL="16002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4pPr>
              <a:lvl5pPr marL="20574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>
                  <a:srgbClr val="800080"/>
                </a:buClr>
                <a:buFontTx/>
                <a:buNone/>
              </a:pPr>
              <a:r>
                <a:rPr lang="en-US" altLang="en-US" dirty="0">
                  <a:solidFill>
                    <a:srgbClr val="00B0F0"/>
                  </a:solidFill>
                  <a:latin typeface="+mn-lt"/>
                  <a:ea typeface="굴림" panose="020B0600000101010101" pitchFamily="34" charset="-127"/>
                </a:rPr>
                <a:t>c</a:t>
              </a:r>
              <a:r>
                <a:rPr lang="en-US" altLang="en-US" dirty="0" smtClean="0">
                  <a:solidFill>
                    <a:srgbClr val="00B0F0"/>
                  </a:solidFill>
                  <a:latin typeface="+mn-lt"/>
                  <a:ea typeface="굴림" panose="020B0600000101010101" pitchFamily="34" charset="-127"/>
                </a:rPr>
                <a:t>amera Stokes vector</a:t>
              </a:r>
              <a:endParaRPr lang="en-US" altLang="en-US" dirty="0">
                <a:solidFill>
                  <a:srgbClr val="00B0F0"/>
                </a:solidFill>
                <a:latin typeface="+mn-lt"/>
                <a:ea typeface="굴림" panose="020B0600000101010101" pitchFamily="34" charset="-127"/>
              </a:endParaRPr>
            </a:p>
          </p:txBody>
        </p:sp>
        <p:cxnSp>
          <p:nvCxnSpPr>
            <p:cNvPr id="53" name="Straight Arrow Connector 20"/>
            <p:cNvCxnSpPr>
              <a:cxnSpLocks noChangeShapeType="1"/>
            </p:cNvCxnSpPr>
            <p:nvPr/>
          </p:nvCxnSpPr>
          <p:spPr bwMode="auto">
            <a:xfrm flipV="1">
              <a:off x="2328104" y="3501008"/>
              <a:ext cx="1211760" cy="1080120"/>
            </a:xfrm>
            <a:prstGeom prst="straightConnector1">
              <a:avLst/>
            </a:prstGeom>
            <a:noFill/>
            <a:ln w="25400" algn="ctr">
              <a:solidFill>
                <a:srgbClr val="00B0F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62" name="Group 14361"/>
          <p:cNvGrpSpPr/>
          <p:nvPr/>
        </p:nvGrpSpPr>
        <p:grpSpPr>
          <a:xfrm>
            <a:off x="2999656" y="3458880"/>
            <a:ext cx="3433128" cy="2607216"/>
            <a:chOff x="2999656" y="3458880"/>
            <a:chExt cx="3433128" cy="2607216"/>
          </a:xfrm>
        </p:grpSpPr>
        <p:pic>
          <p:nvPicPr>
            <p:cNvPr id="14347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656" y="4864676"/>
              <a:ext cx="3433128" cy="1201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Box 18"/>
            <p:cNvSpPr txBox="1">
              <a:spLocks noChangeArrowheads="1"/>
            </p:cNvSpPr>
            <p:nvPr/>
          </p:nvSpPr>
          <p:spPr bwMode="auto">
            <a:xfrm>
              <a:off x="3647728" y="4387154"/>
              <a:ext cx="2641842" cy="478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9" tIns="45714" rIns="91429" bIns="45714">
              <a:spAutoFit/>
            </a:bodyPr>
            <a:lstStyle>
              <a:lvl1pPr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1pPr>
              <a:lvl2pPr marL="742950" indent="-28575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2pPr>
              <a:lvl3pPr marL="11430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3pPr>
              <a:lvl4pPr marL="16002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4pPr>
              <a:lvl5pPr marL="20574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>
                  <a:srgbClr val="800080"/>
                </a:buClr>
                <a:buFontTx/>
                <a:buNone/>
              </a:pPr>
              <a:r>
                <a:rPr lang="en-US" altLang="en-US" dirty="0" smtClean="0">
                  <a:solidFill>
                    <a:srgbClr val="00B0F0"/>
                  </a:solidFill>
                  <a:latin typeface="+mn-lt"/>
                  <a:ea typeface="굴림" panose="020B0600000101010101" pitchFamily="34" charset="-127"/>
                </a:rPr>
                <a:t>Stokes rotation</a:t>
              </a:r>
              <a:endParaRPr lang="en-US" altLang="en-US" dirty="0">
                <a:solidFill>
                  <a:srgbClr val="00B0F0"/>
                </a:solidFill>
                <a:latin typeface="+mn-lt"/>
                <a:ea typeface="굴림" panose="020B0600000101010101" pitchFamily="34" charset="-127"/>
              </a:endParaRPr>
            </a:p>
          </p:txBody>
        </p:sp>
        <p:cxnSp>
          <p:nvCxnSpPr>
            <p:cNvPr id="56" name="Straight Arrow Connector 20"/>
            <p:cNvCxnSpPr>
              <a:cxnSpLocks noChangeShapeType="1"/>
            </p:cNvCxnSpPr>
            <p:nvPr/>
          </p:nvCxnSpPr>
          <p:spPr bwMode="auto">
            <a:xfrm flipH="1" flipV="1">
              <a:off x="4145028" y="3458880"/>
              <a:ext cx="367599" cy="978232"/>
            </a:xfrm>
            <a:prstGeom prst="straightConnector1">
              <a:avLst/>
            </a:prstGeom>
            <a:noFill/>
            <a:ln w="25400" algn="ctr">
              <a:solidFill>
                <a:srgbClr val="00B0F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Arrow Connector 20"/>
            <p:cNvCxnSpPr>
              <a:cxnSpLocks noChangeShapeType="1"/>
            </p:cNvCxnSpPr>
            <p:nvPr/>
          </p:nvCxnSpPr>
          <p:spPr bwMode="auto">
            <a:xfrm flipV="1">
              <a:off x="4655840" y="3458880"/>
              <a:ext cx="576064" cy="978232"/>
            </a:xfrm>
            <a:prstGeom prst="straightConnector1">
              <a:avLst/>
            </a:prstGeom>
            <a:noFill/>
            <a:ln w="25400" algn="ctr">
              <a:solidFill>
                <a:srgbClr val="00B0F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63" name="Group 14362"/>
          <p:cNvGrpSpPr/>
          <p:nvPr/>
        </p:nvGrpSpPr>
        <p:grpSpPr>
          <a:xfrm>
            <a:off x="4777179" y="3487741"/>
            <a:ext cx="7008775" cy="2806585"/>
            <a:chOff x="4777179" y="3487741"/>
            <a:chExt cx="7008775" cy="2806585"/>
          </a:xfrm>
        </p:grpSpPr>
        <p:pic>
          <p:nvPicPr>
            <p:cNvPr id="36" name="Picture 3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6080" y="4636447"/>
              <a:ext cx="4969874" cy="1657879"/>
            </a:xfrm>
            <a:prstGeom prst="rect">
              <a:avLst/>
            </a:prstGeom>
          </p:spPr>
        </p:pic>
        <p:sp>
          <p:nvSpPr>
            <p:cNvPr id="52" name="TextBox 18"/>
            <p:cNvSpPr txBox="1">
              <a:spLocks noChangeArrowheads="1"/>
            </p:cNvSpPr>
            <p:nvPr/>
          </p:nvSpPr>
          <p:spPr bwMode="auto">
            <a:xfrm>
              <a:off x="7248128" y="4148024"/>
              <a:ext cx="4393810" cy="478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9" tIns="45714" rIns="91429" bIns="45714">
              <a:spAutoFit/>
            </a:bodyPr>
            <a:lstStyle>
              <a:lvl1pPr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1pPr>
              <a:lvl2pPr marL="742950" indent="-28575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2pPr>
              <a:lvl3pPr marL="11430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3pPr>
              <a:lvl4pPr marL="16002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4pPr>
              <a:lvl5pPr marL="20574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>
                  <a:srgbClr val="800080"/>
                </a:buClr>
                <a:buFontTx/>
                <a:buNone/>
              </a:pPr>
              <a:r>
                <a:rPr lang="en-US" altLang="en-US" dirty="0" smtClean="0">
                  <a:solidFill>
                    <a:srgbClr val="00B0F0"/>
                  </a:solidFill>
                  <a:latin typeface="+mn-lt"/>
                  <a:ea typeface="굴림" panose="020B0600000101010101" pitchFamily="34" charset="-127"/>
                </a:rPr>
                <a:t>Mueller reflection</a:t>
              </a:r>
              <a:endParaRPr lang="en-US" altLang="en-US" dirty="0">
                <a:solidFill>
                  <a:srgbClr val="00B0F0"/>
                </a:solidFill>
                <a:latin typeface="+mn-lt"/>
                <a:ea typeface="굴림" panose="020B0600000101010101" pitchFamily="34" charset="-127"/>
              </a:endParaRPr>
            </a:p>
          </p:txBody>
        </p:sp>
        <p:cxnSp>
          <p:nvCxnSpPr>
            <p:cNvPr id="64" name="Straight Arrow Connector 20"/>
            <p:cNvCxnSpPr>
              <a:cxnSpLocks noChangeShapeType="1"/>
              <a:stCxn id="52" idx="1"/>
            </p:cNvCxnSpPr>
            <p:nvPr/>
          </p:nvCxnSpPr>
          <p:spPr bwMode="auto">
            <a:xfrm flipH="1" flipV="1">
              <a:off x="4777179" y="3487741"/>
              <a:ext cx="2470949" cy="899413"/>
            </a:xfrm>
            <a:prstGeom prst="straightConnector1">
              <a:avLst/>
            </a:prstGeom>
            <a:noFill/>
            <a:ln w="25400" algn="ctr">
              <a:solidFill>
                <a:srgbClr val="00B0F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7345084" y="390980"/>
            <a:ext cx="576762" cy="576762"/>
            <a:chOff x="7392144" y="228119"/>
            <a:chExt cx="1620841" cy="1620841"/>
          </a:xfrm>
        </p:grpSpPr>
        <p:sp>
          <p:nvSpPr>
            <p:cNvPr id="2" name="Oval 1"/>
            <p:cNvSpPr/>
            <p:nvPr/>
          </p:nvSpPr>
          <p:spPr>
            <a:xfrm>
              <a:off x="7392144" y="228119"/>
              <a:ext cx="1620841" cy="162084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7752184" y="628157"/>
              <a:ext cx="450381" cy="45038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305332" y="691924"/>
              <a:ext cx="360189" cy="3601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7950882" y="1336864"/>
              <a:ext cx="603050" cy="10987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8400256" y="3698703"/>
            <a:ext cx="3600400" cy="498586"/>
            <a:chOff x="8400256" y="3698703"/>
            <a:chExt cx="3600400" cy="498586"/>
          </a:xfrm>
        </p:grpSpPr>
        <p:sp>
          <p:nvSpPr>
            <p:cNvPr id="37" name="TextBox 18"/>
            <p:cNvSpPr txBox="1">
              <a:spLocks noChangeArrowheads="1"/>
            </p:cNvSpPr>
            <p:nvPr/>
          </p:nvSpPr>
          <p:spPr bwMode="auto">
            <a:xfrm>
              <a:off x="9408368" y="3698703"/>
              <a:ext cx="2592288" cy="498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9" tIns="45714" rIns="91429" bIns="45714">
              <a:spAutoFit/>
            </a:bodyPr>
            <a:lstStyle>
              <a:lvl1pPr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1pPr>
              <a:lvl2pPr marL="742950" indent="-28575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2pPr>
              <a:lvl3pPr marL="11430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3pPr>
              <a:lvl4pPr marL="16002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4pPr>
              <a:lvl5pPr marL="2057400" indent="-228600">
                <a:spcBef>
                  <a:spcPct val="20000"/>
                </a:spcBef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B0F0"/>
                </a:buClr>
                <a:buFont typeface="Calibri" panose="020F0502020204030204" pitchFamily="34" charset="0"/>
                <a:buChar char="•"/>
                <a:defRPr sz="16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34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Clr>
                  <a:srgbClr val="800080"/>
                </a:buClr>
                <a:buFontTx/>
                <a:buNone/>
              </a:pPr>
              <a:r>
                <a:rPr lang="en-US" altLang="en-US" dirty="0" smtClean="0">
                  <a:solidFill>
                    <a:srgbClr val="00B0F0"/>
                  </a:solidFill>
                  <a:latin typeface="+mn-lt"/>
                  <a:ea typeface="굴림" panose="020B0600000101010101" pitchFamily="34" charset="-127"/>
                </a:rPr>
                <a:t>light Stokes vector</a:t>
              </a:r>
              <a:endParaRPr lang="en-US" altLang="en-US" dirty="0">
                <a:solidFill>
                  <a:srgbClr val="00B0F0"/>
                </a:solidFill>
                <a:latin typeface="+mn-lt"/>
                <a:ea typeface="굴림" panose="020B0600000101010101" pitchFamily="34" charset="-127"/>
              </a:endParaRPr>
            </a:p>
          </p:txBody>
        </p:sp>
        <p:cxnSp>
          <p:nvCxnSpPr>
            <p:cNvPr id="38" name="Straight Arrow Connector 20"/>
            <p:cNvCxnSpPr>
              <a:cxnSpLocks noChangeShapeType="1"/>
            </p:cNvCxnSpPr>
            <p:nvPr/>
          </p:nvCxnSpPr>
          <p:spPr bwMode="auto">
            <a:xfrm flipH="1" flipV="1">
              <a:off x="8400256" y="3698703"/>
              <a:ext cx="1008113" cy="238745"/>
            </a:xfrm>
            <a:prstGeom prst="straightConnector1">
              <a:avLst/>
            </a:prstGeom>
            <a:noFill/>
            <a:ln w="25400" algn="ctr">
              <a:solidFill>
                <a:srgbClr val="00B0F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맑은 고딕" panose="020B0503020000020004" pitchFamily="34" charset="-127"/>
              </a:rPr>
              <a:t>Sum and Difference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79" y="1439406"/>
            <a:ext cx="9377839" cy="2853690"/>
          </a:xfrm>
          <a:prstGeom prst="rect">
            <a:avLst/>
          </a:prstGeom>
        </p:spPr>
      </p:pic>
      <p:pic>
        <p:nvPicPr>
          <p:cNvPr id="16388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5759" y="4712333"/>
            <a:ext cx="6136146" cy="174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Connector 23"/>
          <p:cNvCxnSpPr/>
          <p:nvPr/>
        </p:nvCxnSpPr>
        <p:spPr>
          <a:xfrm>
            <a:off x="3792414" y="5371874"/>
            <a:ext cx="3095674" cy="29119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27648" y="4653136"/>
            <a:ext cx="5040560" cy="43204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1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2287" y="4751940"/>
            <a:ext cx="572025" cy="333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262" y="5373216"/>
            <a:ext cx="537914" cy="25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5248" y="3212976"/>
            <a:ext cx="1609344" cy="1810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5248" y="1340768"/>
            <a:ext cx="1609344" cy="181051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1349" y="3212976"/>
            <a:ext cx="9561075" cy="1139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맑은 고딕" panose="020B0503020000020004" pitchFamily="34" charset="-127"/>
              </a:rPr>
              <a:t>Assume Lambert and Phong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40" y="1556793"/>
            <a:ext cx="5800725" cy="137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4436" y="1340768"/>
            <a:ext cx="1770278" cy="2011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6204" y="1340768"/>
            <a:ext cx="1770278" cy="2011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5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2226" y="4195175"/>
            <a:ext cx="1770278" cy="2011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0861" y="4195175"/>
            <a:ext cx="1770278" cy="2011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9496" y="4195175"/>
            <a:ext cx="1770278" cy="2011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94" y="3642350"/>
            <a:ext cx="11044714" cy="50673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854401" y="4149080"/>
            <a:ext cx="1233487" cy="648072"/>
            <a:chOff x="3854401" y="4149080"/>
            <a:chExt cx="1233487" cy="648072"/>
          </a:xfrm>
        </p:grpSpPr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4401" y="4494084"/>
              <a:ext cx="1233487" cy="303068"/>
            </a:xfrm>
            <a:prstGeom prst="rect">
              <a:avLst/>
            </a:prstGeom>
          </p:spPr>
        </p:pic>
        <p:cxnSp>
          <p:nvCxnSpPr>
            <p:cNvPr id="15" name="Straight Arrow Connector 20"/>
            <p:cNvCxnSpPr>
              <a:cxnSpLocks noChangeShapeType="1"/>
            </p:cNvCxnSpPr>
            <p:nvPr/>
          </p:nvCxnSpPr>
          <p:spPr bwMode="auto">
            <a:xfrm flipV="1">
              <a:off x="4583832" y="4149080"/>
              <a:ext cx="288032" cy="288032"/>
            </a:xfrm>
            <a:prstGeom prst="straightConnector1">
              <a:avLst/>
            </a:prstGeom>
            <a:noFill/>
            <a:ln w="25400" algn="ctr">
              <a:solidFill>
                <a:srgbClr val="00B0F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Rectangle 21"/>
          <p:cNvSpPr/>
          <p:nvPr/>
        </p:nvSpPr>
        <p:spPr>
          <a:xfrm>
            <a:off x="4439816" y="3501009"/>
            <a:ext cx="2952328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101342" y="3501008"/>
            <a:ext cx="3611281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4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Results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07424" y="1412776"/>
            <a:ext cx="8177152" cy="5116705"/>
            <a:chOff x="1883855" y="1412776"/>
            <a:chExt cx="8177152" cy="51167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2144" y="1412776"/>
              <a:ext cx="2668863" cy="254414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8449" y="1412776"/>
              <a:ext cx="2668863" cy="25441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3855" y="1412776"/>
              <a:ext cx="2668863" cy="254414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7725" y="4044305"/>
              <a:ext cx="2668863" cy="19865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3855" y="4044305"/>
              <a:ext cx="2668863" cy="19865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2144" y="4041984"/>
              <a:ext cx="2668863" cy="198651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883855" y="6006261"/>
              <a:ext cx="2668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n-lt"/>
                </a:rPr>
                <a:t>specular</a:t>
              </a:r>
              <a:endParaRPr lang="en-US" sz="2800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36628" y="6006261"/>
              <a:ext cx="26694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n-lt"/>
                </a:rPr>
                <a:t>diffuse</a:t>
              </a:r>
              <a:endParaRPr lang="en-US" sz="2800" dirty="0">
                <a:latin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91047" y="6006261"/>
              <a:ext cx="266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n-lt"/>
                </a:rPr>
                <a:t>normal</a:t>
              </a:r>
              <a:endParaRPr lang="en-US" sz="28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Multi-View Data?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8585" y="1340768"/>
            <a:ext cx="1764055" cy="2644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972" y="1340768"/>
            <a:ext cx="1764055" cy="2644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265" y="1340768"/>
            <a:ext cx="1764055" cy="2644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5680" y="4077072"/>
            <a:ext cx="1764055" cy="2644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971" y="4077074"/>
            <a:ext cx="1764055" cy="2644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265" y="4077073"/>
            <a:ext cx="1764055" cy="26440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2987" y="1268760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3BFFF6"/>
                </a:solidFill>
                <a:latin typeface="+mj-lt"/>
              </a:rPr>
              <a:t>V </a:t>
            </a:r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3BD7AE"/>
                </a:solidFill>
                <a:latin typeface="+mj-lt"/>
              </a:rPr>
              <a:t>                </a:t>
            </a:r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</a:rPr>
              <a:t>H</a:t>
            </a:r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3BD7AE"/>
                </a:solidFill>
                <a:latin typeface="+mj-lt"/>
              </a:rPr>
              <a:t> </a:t>
            </a:r>
            <a:r>
              <a:rPr lang="en-US" sz="2800" b="1" dirty="0" smtClean="0">
                <a:ln w="12700" cmpd="sng">
                  <a:solidFill>
                    <a:schemeClr val="tx1"/>
                  </a:solidFill>
                </a:ln>
                <a:solidFill>
                  <a:srgbClr val="3BD7AE"/>
                </a:solidFill>
                <a:latin typeface="+mj-lt"/>
              </a:rPr>
              <a:t>  </a:t>
            </a:r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3BD7AE"/>
                </a:solidFill>
                <a:latin typeface="+mj-lt"/>
              </a:rPr>
              <a:t>              </a:t>
            </a:r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3BFFF6"/>
                </a:solidFill>
                <a:latin typeface="+mj-lt"/>
              </a:rPr>
              <a:t>V</a:t>
            </a:r>
            <a:endParaRPr lang="en-US" sz="3600" b="1" dirty="0">
              <a:ln w="12700" cmpd="sng">
                <a:solidFill>
                  <a:schemeClr val="tx1"/>
                </a:solidFill>
              </a:ln>
              <a:solidFill>
                <a:srgbClr val="3BFFF6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5680" y="3984823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</a:rPr>
              <a:t>H</a:t>
            </a:r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3BD7AE"/>
                </a:solidFill>
                <a:latin typeface="+mj-lt"/>
              </a:rPr>
              <a:t>                 </a:t>
            </a:r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3BFFF6"/>
                </a:solidFill>
                <a:latin typeface="+mj-lt"/>
              </a:rPr>
              <a:t>V</a:t>
            </a:r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3BD7AE"/>
                </a:solidFill>
                <a:latin typeface="+mj-lt"/>
              </a:rPr>
              <a:t>               </a:t>
            </a:r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rgbClr val="FFFF00"/>
                </a:solidFill>
                <a:latin typeface="+mj-lt"/>
              </a:rPr>
              <a:t>H</a:t>
            </a:r>
            <a:endParaRPr lang="en-US" sz="3600" b="1" dirty="0">
              <a:ln w="12700" cmpd="sng">
                <a:solidFill>
                  <a:schemeClr val="tx1"/>
                </a:solidFill>
              </a:ln>
              <a:solidFill>
                <a:srgbClr val="3BD7A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88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Multi-View Data?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95802" y="1628800"/>
            <a:ext cx="4248070" cy="4176464"/>
            <a:chOff x="3359696" y="1340768"/>
            <a:chExt cx="5472608" cy="538036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2601" y="1340768"/>
              <a:ext cx="1764055" cy="264405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3972" y="1340768"/>
              <a:ext cx="1764055" cy="264405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8249" y="1340768"/>
              <a:ext cx="1764055" cy="264405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9696" y="4077072"/>
              <a:ext cx="1764055" cy="26440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3971" y="4077074"/>
              <a:ext cx="1764055" cy="26440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8249" y="4077073"/>
              <a:ext cx="1764055" cy="264405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5960" y="1278640"/>
            <a:ext cx="3108960" cy="466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2304" y="1278640"/>
            <a:ext cx="3108960" cy="466344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56831" y="2276872"/>
            <a:ext cx="5435113" cy="3115508"/>
            <a:chOff x="156831" y="2276872"/>
            <a:chExt cx="5435113" cy="31155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7871" y="2276873"/>
              <a:ext cx="1762705" cy="264405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831" y="2276873"/>
              <a:ext cx="1762705" cy="264405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4847" y="2276872"/>
              <a:ext cx="1762705" cy="26440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91344" y="4869160"/>
              <a:ext cx="540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n-lt"/>
                </a:rPr>
                <a:t>  specular         diffuse          normal</a:t>
              </a:r>
              <a:endParaRPr lang="en-US" sz="2800" dirty="0">
                <a:latin typeface="+mn-l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600056" y="5886916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base mesh</a:t>
            </a:r>
            <a:endParaRPr lang="en-US" sz="28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52384" y="588691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refined mesh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833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맑은 고딕" panose="020B0503020000020004" pitchFamily="34" charset="-127"/>
              </a:rPr>
              <a:t>Measuring How Surfaces Reflect Light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223792" y="1484784"/>
            <a:ext cx="7358608" cy="4697749"/>
          </a:xfrm>
        </p:spPr>
        <p:txBody>
          <a:bodyPr>
            <a:normAutofit fontScale="92500" lnSpcReduction="10000"/>
          </a:bodyPr>
          <a:lstStyle/>
          <a:p>
            <a:pPr marL="341313" indent="-341313"/>
            <a:r>
              <a:rPr lang="en-US" altLang="en-US" dirty="0" smtClean="0">
                <a:ea typeface="맑은 고딕" panose="020B0503020000020004" pitchFamily="34" charset="-127"/>
              </a:rPr>
              <a:t>Reflectance is important for realistic rendering of digital models.</a:t>
            </a:r>
          </a:p>
          <a:p>
            <a:pPr marL="741316" lvl="1" indent="-341313"/>
            <a:r>
              <a:rPr lang="en-US" altLang="en-US" dirty="0" smtClean="0">
                <a:solidFill>
                  <a:srgbClr val="00B0F0"/>
                </a:solidFill>
                <a:ea typeface="맑은 고딕" panose="020B0503020000020004" pitchFamily="34" charset="-127"/>
              </a:rPr>
              <a:t>diffuse albedo, specular albedo, normal</a:t>
            </a:r>
          </a:p>
          <a:p>
            <a:pPr marL="341313" indent="-341313"/>
            <a:endParaRPr lang="en-US" altLang="en-US" dirty="0" smtClean="0">
              <a:ea typeface="맑은 고딕" panose="020B0503020000020004" pitchFamily="34" charset="-127"/>
            </a:endParaRPr>
          </a:p>
          <a:p>
            <a:pPr marL="341313" indent="-341313"/>
            <a:r>
              <a:rPr lang="en-US" altLang="en-US" dirty="0" smtClean="0">
                <a:ea typeface="맑은 고딕" panose="020B0503020000020004" pitchFamily="34" charset="-127"/>
              </a:rPr>
              <a:t>Traditionally requires photographs under multiple lighting conditions.</a:t>
            </a:r>
          </a:p>
          <a:p>
            <a:pPr marL="341313" indent="-341313"/>
            <a:endParaRPr lang="en-US" altLang="en-US" dirty="0" smtClean="0">
              <a:ea typeface="맑은 고딕" panose="020B0503020000020004" pitchFamily="34" charset="-127"/>
            </a:endParaRPr>
          </a:p>
          <a:p>
            <a:pPr marL="341313" indent="-341313"/>
            <a:r>
              <a:rPr lang="en-US" altLang="en-US" dirty="0" smtClean="0">
                <a:ea typeface="맑은 고딕" panose="020B0503020000020004" pitchFamily="34" charset="-127"/>
              </a:rPr>
              <a:t>Single-shot methods do not capture much in the way of reflectance.</a:t>
            </a:r>
          </a:p>
        </p:txBody>
      </p:sp>
      <p:pic>
        <p:nvPicPr>
          <p:cNvPr id="8197" name="Picture 5" descr="http://ict.usc.edu/wp-content/uploads/2012/02/digital-emily-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432" y="1340768"/>
            <a:ext cx="2920960" cy="426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1384" y="5565136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Digital Emily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5760" y="137496"/>
            <a:ext cx="4023360" cy="5667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2148" y="44624"/>
            <a:ext cx="4123944" cy="6234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144" y="44624"/>
            <a:ext cx="3657600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626" y="0"/>
            <a:ext cx="7127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6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8" y="2204864"/>
            <a:ext cx="4887832" cy="2443915"/>
          </a:xfrm>
          <a:prstGeom prst="rect">
            <a:avLst/>
          </a:prstGeom>
        </p:spPr>
      </p:pic>
      <p:pic>
        <p:nvPicPr>
          <p:cNvPr id="2" name="will_museum_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34397" y="0"/>
            <a:ext cx="4410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ia_museum_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4397" y="0"/>
            <a:ext cx="441007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8" y="2204864"/>
            <a:ext cx="4887832" cy="24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2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tionne_grace_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4397" y="0"/>
            <a:ext cx="441007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8" y="2204864"/>
            <a:ext cx="4887832" cy="24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rlr_novel_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0963" y="0"/>
            <a:ext cx="4410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1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06941" y="6002124"/>
            <a:ext cx="3778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+mn-lt"/>
              </a:rPr>
              <a:t>diffuse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6002124"/>
            <a:ext cx="3778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+mn-lt"/>
              </a:rPr>
              <a:t>specular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50530" y="6002124"/>
            <a:ext cx="3778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+mn-lt"/>
              </a:rPr>
              <a:t>normal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koki_v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Very shiny surfaces break up the reflections.</a:t>
            </a:r>
          </a:p>
          <a:p>
            <a:endParaRPr lang="en-US" sz="2000" dirty="0"/>
          </a:p>
          <a:p>
            <a:r>
              <a:rPr lang="en-US" dirty="0" smtClean="0"/>
              <a:t>Surface normals pointing mostly upward</a:t>
            </a:r>
            <a:br>
              <a:rPr lang="en-US" dirty="0" smtClean="0"/>
            </a:br>
            <a:r>
              <a:rPr lang="en-US" dirty="0" smtClean="0"/>
              <a:t>or downward don’t reconstruct well.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Maybe adding more cameras would help.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Could try alternate polarizer orientations.</a:t>
            </a:r>
          </a:p>
          <a:p>
            <a:endParaRPr lang="en-US" sz="2000" dirty="0"/>
          </a:p>
          <a:p>
            <a:r>
              <a:rPr lang="en-US" dirty="0" smtClean="0"/>
              <a:t>Fewer photos = more sensitive to noise.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352" y="1618995"/>
            <a:ext cx="265383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Conclusions</a:t>
            </a:r>
            <a:endParaRPr lang="en-US" altLang="en-US" dirty="0" smtClean="0">
              <a:ea typeface="맑은 고딕" panose="020B0503020000020004" pitchFamily="34" charset="-127"/>
            </a:endParaRPr>
          </a:p>
        </p:txBody>
      </p:sp>
      <p:sp>
        <p:nvSpPr>
          <p:cNvPr id="71682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1313" indent="-341313" eaLnBrk="1" hangingPunct="1">
              <a:defRPr/>
            </a:pPr>
            <a:r>
              <a:rPr lang="en-US" altLang="en-US" dirty="0" smtClean="0">
                <a:ea typeface="맑은 고딕" panose="020B0503020000020004" pitchFamily="34" charset="-127"/>
              </a:rPr>
              <a:t>First method for single-shot capture of geometry, diffuse albedo, specular albedo, and surface normal.</a:t>
            </a:r>
          </a:p>
          <a:p>
            <a:pPr marL="341313" indent="-341313" eaLnBrk="1" hangingPunct="1">
              <a:defRPr/>
            </a:pPr>
            <a:endParaRPr lang="en-US" altLang="en-US" dirty="0" smtClean="0">
              <a:ea typeface="맑은 고딕" panose="020B0503020000020004" pitchFamily="34" charset="-127"/>
            </a:endParaRPr>
          </a:p>
          <a:p>
            <a:pPr marL="341313" indent="-341313" eaLnBrk="1" hangingPunct="1">
              <a:defRPr/>
            </a:pPr>
            <a:r>
              <a:rPr lang="en-US" altLang="en-US" dirty="0" smtClean="0">
                <a:ea typeface="맑은 고딕" panose="020B0503020000020004" pitchFamily="34" charset="-127"/>
              </a:rPr>
              <a:t>Single-view or multi-view flavors, using polarizing beam splitter or polarizing filters.</a:t>
            </a:r>
          </a:p>
          <a:p>
            <a:pPr marL="341313" indent="-341313" eaLnBrk="1" hangingPunct="1">
              <a:defRPr/>
            </a:pPr>
            <a:endParaRPr lang="en-US" altLang="en-US" dirty="0">
              <a:ea typeface="맑은 고딕" panose="020B0503020000020004" pitchFamily="34" charset="-127"/>
            </a:endParaRPr>
          </a:p>
          <a:p>
            <a:pPr marL="341313" indent="-341313" eaLnBrk="1" hangingPunct="1">
              <a:defRPr/>
            </a:pPr>
            <a:r>
              <a:rPr lang="en-US" altLang="en-US" dirty="0" smtClean="0">
                <a:ea typeface="맑은 고딕" panose="020B0503020000020004" pitchFamily="34" charset="-127"/>
              </a:rPr>
              <a:t>Applicable to dynamic scenes.</a:t>
            </a:r>
          </a:p>
          <a:p>
            <a:pPr marL="341313" indent="-341313" eaLnBrk="1" hangingPunct="1">
              <a:defRPr/>
            </a:pPr>
            <a:endParaRPr lang="en-US" altLang="en-US" dirty="0" smtClean="0">
              <a:ea typeface="맑은 고딕" panose="020B0503020000020004" pitchFamily="34" charset="-127"/>
            </a:endParaRPr>
          </a:p>
          <a:p>
            <a:pPr marL="341313" indent="-341313" eaLnBrk="1" hangingPunct="1">
              <a:defRPr/>
            </a:pPr>
            <a:endParaRPr lang="en-US" altLang="en-US" dirty="0" smtClean="0">
              <a:ea typeface="맑은 고딕" panose="020B05030200000200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Acknowledgements</a:t>
            </a:r>
            <a:endParaRPr lang="en-US" altLang="en-US" smtClean="0">
              <a:ea typeface="맑은 고딕" panose="020B05030200000200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3388" y="1510950"/>
            <a:ext cx="3959225" cy="3718250"/>
          </a:xfrm>
          <a:prstGeom prst="rect">
            <a:avLst/>
          </a:prstGeom>
          <a:noFill/>
        </p:spPr>
        <p:txBody>
          <a:bodyPr lIns="91429" tIns="45714" rIns="91429" bIns="45714">
            <a:spAutoFit/>
          </a:bodyPr>
          <a:lstStyle/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 smtClean="0">
                <a:latin typeface="+mn-lt"/>
              </a:rPr>
              <a:t>Ari Shapiro</a:t>
            </a:r>
            <a:endParaRPr lang="en-US" sz="3600" dirty="0">
              <a:latin typeface="+mn-lt"/>
            </a:endParaRPr>
          </a:p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 smtClean="0">
                <a:latin typeface="+mn-lt"/>
              </a:rPr>
              <a:t>Maria </a:t>
            </a:r>
            <a:r>
              <a:rPr lang="en-US" sz="3600" dirty="0" err="1" smtClean="0">
                <a:latin typeface="+mn-lt"/>
              </a:rPr>
              <a:t>Mikhisor</a:t>
            </a:r>
            <a:endParaRPr lang="en-US" sz="3600" dirty="0">
              <a:latin typeface="+mn-lt"/>
            </a:endParaRPr>
          </a:p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 smtClean="0">
                <a:latin typeface="+mn-lt"/>
              </a:rPr>
              <a:t>Antionne Scott</a:t>
            </a:r>
            <a:endParaRPr lang="en-US" sz="3600" dirty="0">
              <a:latin typeface="+mn-lt"/>
            </a:endParaRPr>
          </a:p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 smtClean="0">
                <a:latin typeface="+mn-lt"/>
              </a:rPr>
              <a:t>Shanhe Wang</a:t>
            </a:r>
            <a:endParaRPr lang="en-US" sz="3600" dirty="0">
              <a:latin typeface="+mn-lt"/>
            </a:endParaRPr>
          </a:p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 smtClean="0">
                <a:latin typeface="+mn-lt"/>
              </a:rPr>
              <a:t>Koki Nagano</a:t>
            </a:r>
            <a:endParaRPr lang="en-US" sz="3600" dirty="0">
              <a:latin typeface="+mn-lt"/>
            </a:endParaRPr>
          </a:p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 smtClean="0">
                <a:latin typeface="+mn-lt"/>
              </a:rPr>
              <a:t>Xueming Yu</a:t>
            </a:r>
            <a:endParaRPr lang="en-US" sz="36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4563" y="1510950"/>
            <a:ext cx="4032250" cy="3718250"/>
          </a:xfrm>
          <a:prstGeom prst="rect">
            <a:avLst/>
          </a:prstGeom>
          <a:noFill/>
        </p:spPr>
        <p:txBody>
          <a:bodyPr lIns="91429" tIns="45714" rIns="91429" bIns="45714">
            <a:spAutoFit/>
          </a:bodyPr>
          <a:lstStyle/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 smtClean="0">
                <a:latin typeface="+mn-lt"/>
              </a:rPr>
              <a:t>Jay Busch</a:t>
            </a:r>
          </a:p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 smtClean="0">
                <a:latin typeface="+mn-lt"/>
              </a:rPr>
              <a:t>Kathleen Haase</a:t>
            </a:r>
            <a:endParaRPr lang="en-US" sz="3600" dirty="0">
              <a:latin typeface="+mn-lt"/>
            </a:endParaRPr>
          </a:p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>
                <a:latin typeface="+mn-lt"/>
              </a:rPr>
              <a:t>Bill </a:t>
            </a:r>
            <a:r>
              <a:rPr lang="en-US" sz="3600" dirty="0" smtClean="0">
                <a:latin typeface="+mn-lt"/>
              </a:rPr>
              <a:t>Swartout</a:t>
            </a:r>
          </a:p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 smtClean="0">
                <a:latin typeface="+mn-lt"/>
              </a:rPr>
              <a:t>Cheryl Birch</a:t>
            </a:r>
            <a:endParaRPr lang="en-US" sz="3600" dirty="0">
              <a:latin typeface="+mn-lt"/>
            </a:endParaRPr>
          </a:p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>
                <a:latin typeface="+mn-lt"/>
              </a:rPr>
              <a:t>Randall </a:t>
            </a:r>
            <a:r>
              <a:rPr lang="en-US" sz="3600" dirty="0" smtClean="0">
                <a:latin typeface="+mn-lt"/>
              </a:rPr>
              <a:t>Hill</a:t>
            </a:r>
            <a:endParaRPr lang="en-US" sz="3600" dirty="0">
              <a:latin typeface="+mn-lt"/>
            </a:endParaRPr>
          </a:p>
          <a:p>
            <a:pPr marL="342860" indent="-342860" eaLnBrk="1" latinLnBrk="1" hangingPunct="1">
              <a:lnSpc>
                <a:spcPct val="110000"/>
              </a:lnSpc>
              <a:buClr>
                <a:srgbClr val="00B0F0"/>
              </a:buClr>
              <a:buFont typeface="Calibri" pitchFamily="34" charset="0"/>
              <a:buChar char="•"/>
              <a:defRPr/>
            </a:pPr>
            <a:r>
              <a:rPr lang="en-US" sz="3600" dirty="0">
                <a:latin typeface="+mn-lt"/>
              </a:rPr>
              <a:t>Randolph </a:t>
            </a:r>
            <a:r>
              <a:rPr lang="en-US" sz="3600" dirty="0" smtClean="0">
                <a:latin typeface="+mn-lt"/>
              </a:rPr>
              <a:t>Hall</a:t>
            </a:r>
            <a:endParaRPr lang="en-US" sz="36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9376" y="5445224"/>
            <a:ext cx="11233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Funded in part by the U.S. Army Research Laboratory’s Army Research Office.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 of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photos, shot simultaneously using a beam splitter.</a:t>
            </a:r>
          </a:p>
          <a:p>
            <a:r>
              <a:rPr lang="en-US" dirty="0" smtClean="0"/>
              <a:t>Compute diffuse albedo, specular albedo, and normal.</a:t>
            </a:r>
          </a:p>
          <a:p>
            <a:r>
              <a:rPr lang="en-US" dirty="0" smtClean="0"/>
              <a:t>Alternate multi-view setup using linear polarizing filters.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59944" y="3573016"/>
            <a:ext cx="4105694" cy="2651077"/>
            <a:chOff x="459944" y="3573016"/>
            <a:chExt cx="4105694" cy="26510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69"/>
            <a:stretch/>
          </p:blipFill>
          <p:spPr>
            <a:xfrm>
              <a:off x="2553958" y="3573016"/>
              <a:ext cx="2011680" cy="22128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9944" y="3573016"/>
              <a:ext cx="2011680" cy="221284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59944" y="5700873"/>
              <a:ext cx="4105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n-lt"/>
                </a:rPr>
                <a:t>two simultaneous photos</a:t>
              </a:r>
              <a:endParaRPr lang="en-US" sz="2800" dirty="0">
                <a:latin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49949" y="3573016"/>
            <a:ext cx="6979181" cy="2651077"/>
            <a:chOff x="4749949" y="3573016"/>
            <a:chExt cx="6979181" cy="26510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5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81824" y="3573016"/>
              <a:ext cx="1947306" cy="221284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52184" y="3573016"/>
              <a:ext cx="1947306" cy="22128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22544" y="3573016"/>
              <a:ext cx="1947306" cy="2212848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4749949" y="4484211"/>
              <a:ext cx="788283" cy="39045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22544" y="5700873"/>
              <a:ext cx="19473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n-lt"/>
                </a:rPr>
                <a:t>specular</a:t>
              </a:r>
              <a:endParaRPr lang="en-US" sz="2800" dirty="0">
                <a:latin typeface="+mn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6449" y="5700873"/>
              <a:ext cx="19473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n-lt"/>
                </a:rPr>
                <a:t>diffuse</a:t>
              </a:r>
              <a:endParaRPr lang="en-US" sz="2800" dirty="0"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781824" y="5700873"/>
              <a:ext cx="19473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n-lt"/>
                </a:rPr>
                <a:t>normal</a:t>
              </a:r>
              <a:endParaRPr lang="en-US" sz="28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3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5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Normal Error - Synthetic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2456" y="1628800"/>
            <a:ext cx="1110168" cy="4440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37" y="1987768"/>
            <a:ext cx="3330921" cy="3330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1744" y="1987768"/>
            <a:ext cx="3330921" cy="3330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3551" y="1987769"/>
            <a:ext cx="3330921" cy="33309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9937" y="5354052"/>
            <a:ext cx="3330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front</a:t>
            </a:r>
            <a:endParaRPr lang="en-US" sz="2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91744" y="5348860"/>
            <a:ext cx="3330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30</a:t>
            </a:r>
            <a:r>
              <a:rPr lang="en-US" sz="2800" dirty="0" smtClean="0"/>
              <a:t>°</a:t>
            </a:r>
            <a:r>
              <a:rPr lang="en-US" sz="2800" dirty="0" smtClean="0">
                <a:latin typeface="+mn-lt"/>
              </a:rPr>
              <a:t> clockwise</a:t>
            </a:r>
            <a:endParaRPr lang="en-US" sz="28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3550" y="5348860"/>
            <a:ext cx="3330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60° clockwise</a:t>
            </a:r>
            <a:endParaRPr lang="en-US" sz="28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633416" y="1434376"/>
            <a:ext cx="357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°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11186340" y="5576581"/>
            <a:ext cx="357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160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[Ghosh2011]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28" y="1484783"/>
            <a:ext cx="2119919" cy="211991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096" y="1484783"/>
            <a:ext cx="2119919" cy="211991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490" y="1486528"/>
            <a:ext cx="2119919" cy="211991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2758" y="1484784"/>
            <a:ext cx="2119919" cy="211991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123" y="3789039"/>
            <a:ext cx="2115623" cy="207113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095" y="3789040"/>
            <a:ext cx="2119919" cy="207534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490" y="3790832"/>
            <a:ext cx="2113792" cy="2069342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2758" y="3789040"/>
            <a:ext cx="2119919" cy="207534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3026" y="3789040"/>
            <a:ext cx="2115622" cy="207113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25828" y="5782900"/>
            <a:ext cx="2113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photo 1</a:t>
            </a:r>
            <a:endParaRPr lang="en-US" sz="2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02223" y="5782900"/>
            <a:ext cx="2113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photo 2</a:t>
            </a:r>
            <a:endParaRPr lang="en-US" sz="28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3523" y="5782900"/>
            <a:ext cx="2113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specular</a:t>
            </a:r>
            <a:endParaRPr lang="en-US" sz="28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5821" y="5777836"/>
            <a:ext cx="2113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diffuse</a:t>
            </a:r>
            <a:endParaRPr lang="en-US" sz="28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13026" y="5779916"/>
            <a:ext cx="2113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normal</a:t>
            </a:r>
            <a:endParaRPr lang="en-US" sz="2800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575906" y="4556289"/>
            <a:ext cx="2071134" cy="53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proposed</a:t>
            </a:r>
            <a:endParaRPr lang="en-US" sz="28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00299" y="2276427"/>
            <a:ext cx="2119919" cy="53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[Ghosh2011]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95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Photometric Stereo </a:t>
            </a:r>
            <a:r>
              <a:rPr lang="en-US" sz="3200" dirty="0" smtClean="0"/>
              <a:t>[Woodham1980]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surface normals from 3 photographs.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75420" y="2348880"/>
            <a:ext cx="10441160" cy="3468960"/>
            <a:chOff x="839416" y="2348880"/>
            <a:chExt cx="10441160" cy="346896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416" y="2348880"/>
              <a:ext cx="2095500" cy="313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979" y="2348880"/>
              <a:ext cx="2082800" cy="313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104" y="2348880"/>
              <a:ext cx="2082800" cy="313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5076" y="2348880"/>
              <a:ext cx="2095500" cy="313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ight Arrow 7"/>
            <p:cNvSpPr/>
            <p:nvPr/>
          </p:nvSpPr>
          <p:spPr>
            <a:xfrm>
              <a:off x="7839602" y="3638429"/>
              <a:ext cx="788283" cy="39045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9" descr="addin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930" y="4238702"/>
              <a:ext cx="157162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7" descr="addin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495" y="5589240"/>
              <a:ext cx="220662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1" descr="addin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259" y="5589240"/>
              <a:ext cx="277813" cy="22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7" descr="addin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504" y="5589240"/>
              <a:ext cx="285750" cy="22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9" descr="addin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041" y="5589240"/>
              <a:ext cx="28892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401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Photometric Stereo </a:t>
            </a:r>
            <a:r>
              <a:rPr lang="en-US" sz="3200" dirty="0" smtClean="0"/>
              <a:t>[Woodham1980]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shot possible assuming constant chromaticity.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999656" y="2348880"/>
            <a:ext cx="6192688" cy="3411811"/>
            <a:chOff x="2711624" y="2348880"/>
            <a:chExt cx="6192688" cy="3411811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624" y="2348880"/>
              <a:ext cx="2072304" cy="313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812" y="2348880"/>
              <a:ext cx="2095500" cy="313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ight Arrow 7"/>
            <p:cNvSpPr/>
            <p:nvPr/>
          </p:nvSpPr>
          <p:spPr>
            <a:xfrm>
              <a:off x="5398598" y="3638429"/>
              <a:ext cx="788283" cy="39045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872" y="4238702"/>
              <a:ext cx="1694498" cy="345758"/>
            </a:xfrm>
            <a:prstGeom prst="rect">
              <a:avLst/>
            </a:prstGeom>
          </p:spPr>
        </p:pic>
        <p:pic>
          <p:nvPicPr>
            <p:cNvPr id="10" name="Picture 27" descr="addin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6231" y="5589240"/>
              <a:ext cx="220662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720" y="5589241"/>
              <a:ext cx="168593" cy="171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47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Multiplexing </a:t>
            </a:r>
            <a:r>
              <a:rPr lang="en-US" sz="3200" dirty="0" smtClean="0"/>
              <a:t>[Fyffe2011]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color and normal from 6-channel photograph.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28354" y="2204864"/>
            <a:ext cx="11135293" cy="4398137"/>
            <a:chOff x="551384" y="2273275"/>
            <a:chExt cx="11135293" cy="4398137"/>
          </a:xfrm>
        </p:grpSpPr>
        <p:pic>
          <p:nvPicPr>
            <p:cNvPr id="3" name="Picture 4" descr="E:\projects\Spectre\tex_iccp2011\Powerpoint_ICCP_Spectre\work\3dglasse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894" y="5480363"/>
              <a:ext cx="2628755" cy="1191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117" y="5391025"/>
              <a:ext cx="2163577" cy="930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84" y="5391025"/>
              <a:ext cx="2163580" cy="930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84" y="2273275"/>
              <a:ext cx="2163580" cy="311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117" y="2273275"/>
              <a:ext cx="2163580" cy="311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823" y="4152625"/>
              <a:ext cx="1971675" cy="400050"/>
            </a:xfrm>
            <a:prstGeom prst="rect">
              <a:avLst/>
            </a:prstGeom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6764" y="2273275"/>
              <a:ext cx="2164507" cy="311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440" y="2273275"/>
              <a:ext cx="2165237" cy="311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" name="Right Arrow 14"/>
            <p:cNvSpPr/>
            <p:nvPr/>
          </p:nvSpPr>
          <p:spPr>
            <a:xfrm>
              <a:off x="5686630" y="3638429"/>
              <a:ext cx="788283" cy="39045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26763" y="5373216"/>
              <a:ext cx="216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n-lt"/>
                </a:rPr>
                <a:t>color</a:t>
              </a:r>
              <a:endParaRPr lang="en-US" sz="2800" dirty="0">
                <a:latin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21440" y="5373216"/>
              <a:ext cx="2165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n-lt"/>
                </a:rPr>
                <a:t>normal</a:t>
              </a:r>
              <a:endParaRPr lang="en-US" sz="28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32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맑은 고딕" panose="020B0503020000020004" pitchFamily="34" charset="-127"/>
              </a:rPr>
              <a:t>Gradient Illumination </a:t>
            </a:r>
            <a:r>
              <a:rPr lang="en-US" altLang="en-US" sz="3200" dirty="0" smtClean="0">
                <a:ea typeface="맑은 고딕" panose="020B0503020000020004" pitchFamily="34" charset="-127"/>
              </a:rPr>
              <a:t>[Ma2007][</a:t>
            </a:r>
            <a:r>
              <a:rPr lang="en-US" altLang="en-US" sz="3200" dirty="0">
                <a:ea typeface="맑은 고딕" panose="020B0503020000020004" pitchFamily="34" charset="-127"/>
              </a:rPr>
              <a:t>Ghosh 2011]</a:t>
            </a:r>
            <a:endParaRPr lang="en-US" altLang="en-US" dirty="0" smtClean="0">
              <a:ea typeface="맑은 고딕" panose="020B0503020000020004" pitchFamily="34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07768" y="1731058"/>
            <a:ext cx="3828601" cy="3838439"/>
            <a:chOff x="3400910" y="1302047"/>
            <a:chExt cx="4579475" cy="4591242"/>
          </a:xfrm>
        </p:grpSpPr>
        <p:pic>
          <p:nvPicPr>
            <p:cNvPr id="10244" name="Picture 5" descr="ma_photo_z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40105" y="3653009"/>
              <a:ext cx="2240280" cy="224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5" name="Picture 6" descr="ma_photo_fu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285" y="1306730"/>
              <a:ext cx="2237530" cy="223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6" name="Picture 7" descr="ma_photo_x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2211" y="1302047"/>
              <a:ext cx="2242213" cy="2242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7" name="Picture 8" descr="ma_photo_y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00910" y="3647793"/>
              <a:ext cx="2240280" cy="224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8" name="Picture 9" descr="ma_grad_x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198" y="1353191"/>
              <a:ext cx="461010" cy="46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9" name="Picture 10" descr="ma_grad_y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526" y="3695425"/>
              <a:ext cx="448786" cy="448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0" name="Picture 11" descr="ma_grad_z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3421" y="3695425"/>
              <a:ext cx="448787" cy="44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1" name="Picture 12" descr="ma_grad_full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9765" y="1353191"/>
              <a:ext cx="438309" cy="438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52" name="Picture 13" descr="ma_norm_ful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4570" y="1731058"/>
            <a:ext cx="3834078" cy="383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352" y="1731059"/>
            <a:ext cx="3505937" cy="383407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63351" y="5565136"/>
            <a:ext cx="3505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Light Stage</a:t>
            </a:r>
            <a:endParaRPr lang="en-US" sz="2800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07767" y="5570076"/>
            <a:ext cx="3823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gradient photographs</a:t>
            </a:r>
            <a:endParaRPr lang="en-US" sz="28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89585" y="5565136"/>
            <a:ext cx="3839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surface normals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맑은 고딕" panose="020B0503020000020004" pitchFamily="34" charset="-127"/>
              </a:rPr>
              <a:t>Polarization Separation </a:t>
            </a:r>
            <a:r>
              <a:rPr lang="en-US" altLang="en-US" sz="3200" dirty="0" smtClean="0">
                <a:ea typeface="맑은 고딕" panose="020B0503020000020004" pitchFamily="34" charset="-127"/>
              </a:rPr>
              <a:t>[Ma2007][</a:t>
            </a:r>
            <a:r>
              <a:rPr lang="en-US" altLang="en-US" sz="3200" dirty="0">
                <a:ea typeface="맑은 고딕" panose="020B0503020000020004" pitchFamily="34" charset="-127"/>
              </a:rPr>
              <a:t>Ghosh 2011]</a:t>
            </a:r>
            <a:endParaRPr lang="en-US" altLang="en-US" dirty="0" smtClean="0">
              <a:ea typeface="맑은 고딕" panose="020B0503020000020004" pitchFamily="34" charset="-127"/>
            </a:endParaRPr>
          </a:p>
        </p:txBody>
      </p:sp>
      <p:pic>
        <p:nvPicPr>
          <p:cNvPr id="9221" name="Picture 5" descr="http://gl.ict.usc.edu/Research/DigitalEmily/webImages/Slide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7026" y="2018978"/>
            <a:ext cx="3877949" cy="290846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http://gl.ict.usc.edu/Research/DigitalEmily/webImages/Slide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344" y="2018979"/>
            <a:ext cx="3877949" cy="290846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http://gl.ict.usc.edu/Research/DigitalEmily/webImages/Slide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2707" y="2018978"/>
            <a:ext cx="3877949" cy="290846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1344" y="4922004"/>
            <a:ext cx="387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parallel polarized</a:t>
            </a:r>
            <a:endParaRPr lang="en-US" sz="28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7023" y="4922004"/>
            <a:ext cx="3877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cross polarized</a:t>
            </a:r>
            <a:endParaRPr lang="en-US" sz="28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22705" y="4922004"/>
            <a:ext cx="387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difference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맑은 고딕" panose="020B0503020000020004" pitchFamily="34" charset="-127"/>
              </a:rPr>
              <a:t>Polarized Gradient Illumination </a:t>
            </a:r>
            <a:r>
              <a:rPr lang="en-US" altLang="en-US" sz="3200" dirty="0" smtClean="0">
                <a:ea typeface="맑은 고딕" panose="020B0503020000020004" pitchFamily="34" charset="-127"/>
              </a:rPr>
              <a:t>[</a:t>
            </a:r>
            <a:r>
              <a:rPr lang="en-US" altLang="en-US" sz="2800" dirty="0" smtClean="0">
                <a:ea typeface="맑은 고딕" panose="020B0503020000020004" pitchFamily="34" charset="-127"/>
              </a:rPr>
              <a:t>Ma2007][Ghosh 2011]</a:t>
            </a:r>
            <a:endParaRPr lang="en-US" altLang="en-US" dirty="0" smtClean="0">
              <a:ea typeface="맑은 고딕" panose="020B05030200000200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360" y="5743062"/>
            <a:ext cx="567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polarization separated gradients</a:t>
            </a:r>
            <a:endParaRPr lang="en-US" sz="2800" dirty="0">
              <a:latin typeface="+mn-lt"/>
            </a:endParaRPr>
          </a:p>
        </p:txBody>
      </p:sp>
      <p:pic>
        <p:nvPicPr>
          <p:cNvPr id="44034" name="Picture 2" descr="http://gl.ict.usc.edu/Research/DigitalEmily/webImages/Slid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361" y="1484784"/>
            <a:ext cx="5677705" cy="42582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http://gl.ict.usc.edu/Research/DigitalEmily/webImages/Slide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8009" y="1484784"/>
            <a:ext cx="5677705" cy="42582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68008" y="5743062"/>
            <a:ext cx="567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specular surface normal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084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usenames]{color}&#10;\usepackage{amssymb,amsmath,texlogos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DeclareMathOperator{\for}{,\;\;\;}&#10;&#10;\begin{document}&#10;$$&#10;c_i = \rho \mb{l}_i^\T \mb{n}&#10;$$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begin{document}&#10;$$&#10;L_v(\Theta) = \tfrac{1}{2} (1 \tight{+} \Theta_x, 1 \tight{+} \Theta_y, 1 \tight{+} \Theta_z)&#10;\hspace{62.0pt}&#10;\mathbf{i}_v = (r_v, g_v, b_v)&#10;$$&#10;\vspace{40.0pt}&#10;$$&#10;L_h(\Theta) = \tfrac{1}{2} (1 \tight{-} \Theta_x, 1 \tight{-} \Theta_y, 1 \tight{-} \Theta_z)&#10;\hspace{60.0pt}&#10;\mathbf{i}_h = (r_h, g_h, b_h)&#10;$$&#10;\end{document}"/>
  <p:tag name="IGUANATEXSIZE" val="2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begin{document}&#10;\begin{multline}&#10;\mathbf{i}_* = \int_\Omega \Big( \mathbf{m}(\Theta) \circ \tfrac{1}{2} \big( L_v(\Theta)  + L_h(\Theta) \big) + t(\Theta) L_*(\Theta) \nonumber \\&#10; + s(\Theta) \bm{\ell}_*^\trans \mathbf{R}_\phi \mathbf{M} \mathbf{R}_\psi [\bm{1}, L_h(\Theta) \tight{-} L_v(\Theta), \bm{0}, \bm{0}]^\trans \Big) d\omega_\Theta&#10;\end{multline}&#10;\end{document}"/>
  <p:tag name="IGUANATEXSIZE" val="3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set}[1]{{\{#1\}}}&#10;\providecommand{\abs}[1]{{\left\lvert#1\right\rvert}}&#10;\providecommand{\norm}[1]{{\left\lVert#1\right\rVert}}&#10;\providecommand{\lnorm}[1]{{\lVert#1\rVert}}&#10;\providecommand{\shortabs}[1]{{\shortmid#1\shortmid}}&#10;\providecommand{\para}{{\mkern3mu\vphantom{\perp}\vrule depth 0pt\mkern2mu\vrule depth 0pt\mkern3mu}}&#10;\providecommand{\para}{\mathrel{\shortparallel}}&#10;\providecommand{\est}{\mathrel{\approx}}&#10;\providecommand{\approxgets}{\mathrel{\scriptstyle\gets\!\approx}}&#10;\providecommand{\st}{\mid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begin{document}&#10;$$\mathbf{M} \! = \!\! &#10;\begin{bmatrix}&#10;\tfrac{1}{2}(p_\perp^2 + p_\para^2) &amp; \tfrac{1}{2}(p_\perp^2 - p_\para^2) &amp; 0 &amp; 0 \\[5pt]&#10;\tfrac{1}{2}(p_\perp^2 - p_\para^2) &amp; \tfrac{1}{2}(p_\perp^2 + p_\para^2) &amp; 0 &amp; 0 \\[5pt]&#10;0 &amp; 0 &amp; p_\perp p_\para &amp; 0 \\[5pt]&#10;0 &amp; 0 &amp; 0 &amp; p_\perp p_\para \\[3pt]&#10;\end{bmatrix}$$&#10;\end{document}&#10;"/>
  <p:tag name="IGUANATEXSIZE" val="3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set}[1]{{\{#1\}}}&#10;\providecommand{\abs}[1]{{\left\lvert#1\right\rvert}}&#10;\providecommand{\norm}[1]{{\left\lVert#1\right\rVert}}&#10;\providecommand{\lnorm}[1]{{\lVert#1\rVert}}&#10;\providecommand{\shortabs}[1]{{\shortmid#1\shortmid}}&#10;\providecommand{\para}{{\mkern3mu\vphantom{\perp}\vrule depth 0pt\mkern2mu\vrule depth 0pt\mkern3mu}}&#10;\providecommand{\para}{\mathrel{\shortparallel}}&#10;\providecommand{\est}{\mathrel{\approx}}&#10;\providecommand{\approxgets}{\mathrel{\scriptstyle\gets\!\approx}}&#10;\providecommand{\st}{\mid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begin{document}&#10;$$\mathbf{R}_\phi = &#10;\begin{bmatrix}&#10;1 &amp; 0 &amp; 0 &amp; 0 \\&#10;0 &amp; \cos 2 \phi &amp; -\sin 2 \phi &amp; 0 \\&#10;0 &amp; \sin 2 \phi &amp; \cos 2 \phi &amp; 0 \\&#10;0 &amp; 0 &amp; 0 &amp; 1 \\&#10;\end{bmatrix}$$&#10;\end{document}&#10;"/>
  <p:tag name="IGUANATEXSIZE" val="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set}[1]{{\{#1\}}}&#10;\providecommand{\abs}[1]{{\left\lvert#1\right\rvert}}&#10;\providecommand{\norm}[1]{{\left\lVert#1\right\rVert}}&#10;\providecommand{\lnorm}[1]{{\lVert#1\rVert}}&#10;\providecommand{\shortabs}[1]{{\shortmid#1\shortmid}}&#10;\providecommand{\para}{{\mkern3mu\vphantom{\perp}\vrule depth 0pt\mkern2mu\vrule depth 0pt\mkern3mu}}&#10;\providecommand{\para}{\mathrel{\shortparallel}}&#10;\providecommand{\est}{\mathrel{\approx}}&#10;\providecommand{\approxgets}{\mathrel{\scriptstyle\gets\!\approx}}&#10;\providecommand{\st}{\mid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begin{document}&#10;$$\bm{\ell}_h = [\tfrac{1}{2}, \tfrac{1}{2}, 0, 0]^\trans$$&#10;$$\bm{\ell}_v = [\tfrac{1}{2}, -\tfrac{1}{2}, 0, 0]^\trans$$&#10;\end{document}&#10;"/>
  <p:tag name="IGUANATEXSIZE" val="3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definecolor{iccp}{RGB}{65,188,222}&#10;&#10;\begin{document}&#10;\textcolor{iccp}&#10;{&#10;$h$&#10;}&#10;\end{document}"/>
  <p:tag name="IGUANATEXSIZE" val="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definecolor{iccp}{RGB}{65,188,222}&#10;&#10;\begin{document}&#10;\textcolor{iccp}&#10;{&#10;$v$&#10;}&#10;\end{document}"/>
  <p:tag name="IGUANATEXSIZE" val="3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begin{document}&#10;$$\mathbf{i}_v + \mathbf{i}_h = \int_\Omega \big( \mathbf{m}(\Theta) + \big( f s(\Theta) + t(\Theta)\big) \bm{1} \big) d\omega_\Theta$$&#10;\vspace{5pt}&#10;$$\mathbf{i}_v - \mathbf{i}_h = \!\! \int_\Omega \!\! \Big( \big( t(\Theta) +  k_1 s(\Theta) \big) \mathbf{C} \Theta + k_2 s(\Theta) \bm{1} \Big) d\omega_\Theta$$&#10;\end{document}"/>
  <p:tag name="IGUANATEXSIZE" val="3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para}{{\mkern3mu\vphantom{\perp}\vrule depth 0pt\mkern2mu\vrule depth 0pt\mkern3mu}}&#10;\providecommand{\para}{\mathrel{\shortparallel}}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begin{document}&#10;$$k_1 = \cos 2\phi \cos 2\psi f + \sin 2\phi \sin 2\psi p_\perp p_\para$$&#10;$$k_2 = \tfrac{1}{2} \cos 2\phi (p_\perp^2 - p_\para^2)$$&#10;$$f = \tfrac{1}{2}(p_\perp^2 \tight{+} p_\para^2)$$&#10;\end{document}"/>
  <p:tag name="IGUANATEXSIZE" val="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begin{document}&#10;\textcolor{red}&#10;{&#10;$$\approx f$$&#10;}&#10;\end{document}"/>
  <p:tag name="IGUANATEXSIZE" val="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usenames]{color}&#10;\usepackage{amssymb,amsmath,texlogos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DeclareMathOperator{\for}{,\;\;\;}&#10;&#10;\begin{document}&#10;$$&#10;\mb{n}&#10;$$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begin{document}&#10;\textcolor{red}&#10;{&#10;$$\approx 0$$&#10;}&#10;\end{document}"/>
  <p:tag name="IGUANATEXSIZE" val="3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begin{document}&#10;$$\mathbf{i}^+ = \bm\alpha_m + (\alpha_s + \alpha_t) \bm{1}$$&#10;$$\mathbf{i}^- \approx \mathbf{C} \big( \tfrac{n_s+1}{n_s+2} \alpha_s \mathbf{r}_s + \tfrac{n_t}{n_t+2} \alpha_t \mathbf{r}_t \big)$$&#10;\end{document}"/>
  <p:tag name="IGUANATEXSIZE" val="3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begin{document}&#10;$$\therefore&#10;\hat\alpha_s = \norm{\mathbf{C}^{-1} \mathbf{i}^-}&#10;\hspace{20pt}&#10;\hat{\bm\alpha}_d = \mathbf{i}^+ - \hat\alpha_s\bm{1}&#10;\hspace{20pt}&#10;\hat{\mathbf{n}} \propto \mathbf{C}^{-1} \mathbf{i}^- + \hat\alpha_s \mathbf{v}$$&#10;\end{document}"/>
  <p:tag name="IGUANATEXSIZE" val="3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bm}&#10;\usepackage[usenames]{color}&#10;\usepackage{amssymb,amsmath,texlogos}&#10;\usepackage{geometry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providecommand{\trans}{\mathsf T}&#10;\providecommand{\ltight}[1]{\hspace{-0.01em}{#1}\hspace{-0.01em}}&#10;\providecommand{\tight}[1]{\hspace{-0.05em}{#1}\hspace{-0.05em}}&#10;\providecommand{\Tight}[1]{\hspace{-0.1em}{#1}\hspace{-0.1em}}&#10;\providecommand{\TIGHT}[1]{\hspace{-0.4em}{#1}\hspace{-0.4em}}&#10;\DeclareMathOperator{\for}{,\;\;\;}&#10;&#10;\textwidth = 250pt&#10;&#10;\definecolor{iccp}{RGB}{65,188,222}&#10;&#10;\begin{document}&#10;\textcolor{iccp}&#10;{&#10;$$\bm\alpha_m \tight{+} \alpha_t$$&#10;}&#10;\end{document}"/>
  <p:tag name="IGUANATEXSIZE" val="3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usenames]{color}&#10;\usepackage{amssymb,amsmath,texlogos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DeclareMathOperator{\for}{,\;\;\;}&#10;&#10;\begin{document}&#10;$$&#10;c_1&#10;$$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usenames]{color}&#10;\usepackage{amssymb,amsmath,texlogos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DeclareMathOperator{\for}{,\;\;\;}&#10;&#10;\begin{document}&#10;$$&#10;c_2&#10;$$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usenames]{color}&#10;\usepackage{amssymb,amsmath,texlogos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DeclareMathOperator{\for}{,\;\;\;}&#10;&#10;\begin{document}&#10;$$&#10;c_3&#10;$$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usenames]{color}&#10;\usepackage{amssymb,amsmath,texlogos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DeclareMathOperator{\for}{,\;\;\;}&#10;&#10;\begin{document}&#10;$$&#10;\mb{c} = \rho \mb{C} \mb{L} \mb{n}&#10;$$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usenames]{color}&#10;\usepackage{amssymb,amsmath,texlogos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DeclareMathOperator{\for}{,\;\;\;}&#10;&#10;\begin{document}&#10;$$&#10;\mb{n}&#10;$$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usenames]{color}&#10;\usepackage{amssymb,amsmath,texlogos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DeclareMathOperator{\for}{,\;\;\;}&#10;&#10;\begin{document}&#10;$$&#10;\mb{c}&#10;$$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usenames]{color}&#10;\usepackage{amssymb,amsmath,texlogos}&#10;\pagestyle{empty}&#10;&#10;\providecommand{\mb}[1]{\mathbf{#1}}&#10;\providecommand{\T}{\mathrm{T}}&#10;\providecommand{\abs}[1]{\lvert#1\rvert}&#10;\providecommand{\norm}[1]{\lVert#1\rVert}&#10;\providecommand{\q}[1]{``#1&quot;}&#10;\providecommand{\diag}[1]{\mathrm{diag}(#1)}&#10;\providecommand{\ip}[2]{\langle #1, #2 \rangle}&#10;\DeclareMathOperator{\for}{,\;\;\;}&#10;&#10;\begin{document}&#10;$$&#10;c_i = \mb{r}^\T \mb{M}_i \mb{n}&#10;$$&#10;\end{document}"/>
  <p:tag name="IGUANATEXSIZE" val="30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441</Words>
  <Application>Microsoft Office PowerPoint</Application>
  <PresentationFormat>Widescreen</PresentationFormat>
  <Paragraphs>134</Paragraphs>
  <Slides>32</Slides>
  <Notes>19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맑은 고딕</vt:lpstr>
      <vt:lpstr>Helvetica</vt:lpstr>
      <vt:lpstr>굴림</vt:lpstr>
      <vt:lpstr>Custom Design</vt:lpstr>
      <vt:lpstr>Single-Shot Reflectance Measurement from Polarized Color Gradient Illumination</vt:lpstr>
      <vt:lpstr>Measuring How Surfaces Reflect Light</vt:lpstr>
      <vt:lpstr>Overview of Method</vt:lpstr>
      <vt:lpstr>Photometric Stereo [Woodham1980]</vt:lpstr>
      <vt:lpstr>Photometric Stereo [Woodham1980]</vt:lpstr>
      <vt:lpstr>Spectral Multiplexing [Fyffe2011]</vt:lpstr>
      <vt:lpstr>Gradient Illumination [Ma2007][Ghosh 2011]</vt:lpstr>
      <vt:lpstr>Polarization Separation [Ma2007][Ghosh 2011]</vt:lpstr>
      <vt:lpstr>Polarized Gradient Illumination [Ma2007][Ghosh 2011]</vt:lpstr>
      <vt:lpstr>Color Gradients [Fyffe2012]</vt:lpstr>
      <vt:lpstr>Idea: Simultaneous Polarized Color Gradients</vt:lpstr>
      <vt:lpstr>PowerPoint Presentation</vt:lpstr>
      <vt:lpstr>Define Lighting and Pixel Values</vt:lpstr>
      <vt:lpstr>Polarization Lighting Model</vt:lpstr>
      <vt:lpstr>Sum and Difference</vt:lpstr>
      <vt:lpstr>Assume Lambert and Phong</vt:lpstr>
      <vt:lpstr>Some More Results</vt:lpstr>
      <vt:lpstr>How about Multi-View Data?</vt:lpstr>
      <vt:lpstr>How about Multi-View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and Future Work</vt:lpstr>
      <vt:lpstr>Conclusions</vt:lpstr>
      <vt:lpstr>Acknowledgements</vt:lpstr>
      <vt:lpstr>PowerPoint Presentation</vt:lpstr>
      <vt:lpstr>Surface Normal Error - Synthetic</vt:lpstr>
      <vt:lpstr>Comparison to [Ghosh2011]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2015-07-29T23:02:47Z</dcterms:created>
  <dcterms:modified xsi:type="dcterms:W3CDTF">2015-07-29T23:03:11Z</dcterms:modified>
</cp:coreProperties>
</file>